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10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11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12.xml" ContentType="application/vnd.openxmlformats-officedocument.presentationml.comments+xml"/>
  <Override PartName="/ppt/notesSlides/notesSlide13.xml" ContentType="application/vnd.openxmlformats-officedocument.presentationml.notesSlide+xml"/>
  <Override PartName="/ppt/comments/comment13.xml" ContentType="application/vnd.openxmlformats-officedocument.presentationml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notesMasterIdLst>
    <p:notesMasterId r:id="rId27"/>
  </p:notesMasterIdLst>
  <p:handoutMasterIdLst>
    <p:handoutMasterId r:id="rId28"/>
  </p:handoutMasterIdLst>
  <p:sldIdLst>
    <p:sldId id="321" r:id="rId5"/>
    <p:sldId id="256" r:id="rId6"/>
    <p:sldId id="269" r:id="rId7"/>
    <p:sldId id="343" r:id="rId8"/>
    <p:sldId id="322" r:id="rId9"/>
    <p:sldId id="323" r:id="rId10"/>
    <p:sldId id="325" r:id="rId11"/>
    <p:sldId id="367" r:id="rId12"/>
    <p:sldId id="326" r:id="rId13"/>
    <p:sldId id="369" r:id="rId14"/>
    <p:sldId id="328" r:id="rId15"/>
    <p:sldId id="336" r:id="rId16"/>
    <p:sldId id="354" r:id="rId17"/>
    <p:sldId id="333" r:id="rId18"/>
    <p:sldId id="332" r:id="rId19"/>
    <p:sldId id="365" r:id="rId20"/>
    <p:sldId id="338" r:id="rId21"/>
    <p:sldId id="362" r:id="rId22"/>
    <p:sldId id="329" r:id="rId23"/>
    <p:sldId id="364" r:id="rId24"/>
    <p:sldId id="366" r:id="rId25"/>
    <p:sldId id="359" r:id="rId26"/>
  </p:sldIdLst>
  <p:sldSz cx="12192000" cy="6858000"/>
  <p:notesSz cx="6858000" cy="9144000"/>
  <p:custDataLst>
    <p:tags r:id="rId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uyen Vo An Khoa" initials="NVAK" lastIdx="54" clrIdx="0">
    <p:extLst>
      <p:ext uri="{19B8F6BF-5375-455C-9EA6-DF929625EA0E}">
        <p15:presenceInfo xmlns:p15="http://schemas.microsoft.com/office/powerpoint/2012/main" userId="3afd33be3519e98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3E2"/>
    <a:srgbClr val="F300D6"/>
    <a:srgbClr val="9A07CB"/>
    <a:srgbClr val="00467F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2C73F9-F873-4F61-86BC-57A8684397C3}" v="10" dt="2024-05-28T06:23:51.3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5806" autoAdjust="0"/>
  </p:normalViewPr>
  <p:slideViewPr>
    <p:cSldViewPr snapToGrid="0">
      <p:cViewPr varScale="1">
        <p:scale>
          <a:sx n="80" d="100"/>
          <a:sy n="80" d="100"/>
        </p:scale>
        <p:origin x="77" y="3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commentAuthors" Target="commentAuthor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6T23:02:52.536" idx="48">
    <p:pos x="6393" y="868"/>
    <p:text>with recommend_id as (SELECT 
    COUNT(course_id) AS num_enroll, course_id, category_id
FROM
    course c
        JOIN
    menteecourse m ON c.id = m.course_id
GROUP BY category_id , course_id
HAVING category_id IN (SELECT 
        category_id
    FROM
        favouritecategory
    WHERE
        mentee_id = 7)
), rating as (SELECT 
    source_id,
    AVG(rating_star) AS avg_rate,
    COUNT(rating_star) AS total_rate
FROM
    review
GROUP BY source_id)
SELECT 
    name, price, avg_rate, total_rate
FROM
    course c
        JOIN
    recommend_id r ON c.id = r.course_id
        JOIN
    rating ON c.id = rating.source_id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6T22:25:44.211" idx="12">
    <p:pos x="5851" y="1037"/>
    <p:text>SELECT name from tag;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6T22:26:04.132" idx="13">
    <p:pos x="6625" y="600"/>
    <p:text>SELECT name, summary, attempts_allowed, passing_grade, duration FROM quiz;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26:13.414" idx="14">
    <p:pos x="6702" y="1675"/>
    <p:text>SELECT type FROM questiontype;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6T22:26:50.586" idx="16">
    <p:pos x="6278" y="484"/>
    <p:text>SELECT content, asset_id, is_correct FROM answer;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6T22:28:33.336" idx="21">
    <p:pos x="842" y="1065"/>
    <p:text>SELECT sum(price) as total_revenue FROM lms.menteecourse me join course c on me.course_id = c.id;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28:41.868" idx="22">
    <p:pos x="2455" y="1080"/>
    <p:text>SELECT COUNT(*) as total_mentor FROM user where role = 2;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29:13.447" idx="23">
    <p:pos x="1618" y="1072"/>
    <p:text>SELECT COUNT(*) as total_mentee FROM user where role = 3;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29:59.165" idx="24">
    <p:pos x="3323" y="1080"/>
    <p:text>SELECT
    COUNT(*) AS total_enrollment
FROM
    menteecourse
WHERE
    enroll_at IS NOT NULL;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0:21.118" idx="25">
    <p:pos x="1272" y="1641"/>
    <p:text>SELECT
    SUM(price) AS monthly_sale
FROM
    course c
    JOIN menteecourse mc ON c.id = mc.course_id
WHERE
    MONTH(mc.enroll_at) = MONTH(CURRENT_TIMESTAMP);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0:34.931" idx="26">
    <p:pos x="2877" y="1641"/>
    <p:text>SELECT
    SUM(price) AS weekly_sale
FROM
    course c
    JOIN menteecourse mc ON c.id = mc.course_id
WHERE
    YEARWEEK(mc.enroll_at, 1) = YEARWEEK(CURRENT_TIMESTAMP, 1);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2:38.463" idx="28">
    <p:pos x="1441" y="2286"/>
    <p:text>WITH cte AS (
    SELECT
        DATE(online_time) AS onl_date,
        ROUND(HOUR(online_time) + MINUTE(online_time) / 60, 2) AS onl_time
    FROM
        `online`
)
SELECT
    onl_date,
    SUM(onl_time) AS total_time
FROM
    cte
GROUP BY
    onl_date;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2:48.291" idx="29">
    <p:pos x="3123" y="2393"/>
    <p:text>WITH 15_day_sell AS (
    SELECT
        COUNT(*) AS total_sells,
        category_id
    FROM
        course
    WHERE
        DATEDIFF(CURRENT_TIMESTAMP, created_at) &lt; 15
    GROUP BY
        category_id
),
15_day_buy AS (
    SELECT
        COUNT(course_id) AS total_buy,
        category_id
    FROM
        course c
        JOIN menteecourse m ON c.id = m.course_id
    GROUP BY
        category_id
)
SELECT
    sell.total_sells,
    buy.total_buy,
    category.name
FROM
    15_day_sell AS sell
    JOIN 15_day_buy AS buy ON sell.category_id = buy.category_id
    JOIN category ON sell.category_id = category.id;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3:11.885" idx="30">
    <p:pos x="7066" y="1021"/>
    <p:text>WITH rating AS (
    SELECT
        AVG(rating_star) AS average_star,
        mentor_id
    FROM
        lms.review r
        JOIN course c ON r.source_id = c.id
    GROUP BY
        mentor_id
)
SELECT
    rating.average_star,
    c.mentor_id,
    COUNT(c.mentor_id) AS enroll_per_mentor
FROM
    course c
    JOIN menteecourse m ON c.id = m.course_id
    JOIN rating ON c.mentor_id = rating.mentor_id
GROUP BY
    c.mentor_id, rating.average_star;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3:37.526" idx="31">
    <p:pos x="5230" y="1021"/>
    <p:text>SELECT
    COUNT(m.course_id) AS enroll_num,
    c.name,
    c.price,
    SUM(c.price) AS total_sale
FROM
    menteecourse m
    JOIN course c ON m.course_id = c.id
WHERE
    DATEDIFF(CURRENT_TIMESTAMP, m.enroll_at) &lt;= 7
GROUP BY
    c.name, c.price
LIMIT 5;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6T21:16:08.239" idx="5">
    <p:pos x="4496" y="2330"/>
    <p:text>SELECT
    course.name AS courseName,
    course.price,
    course.description,
    category.name AS category,
    course.created_at,
    rate.avg_rate,
    rate.total_rate
FROM
    course
    JOIN category ON course.category_id = category.id
    JOIN (
        SELECT top 4
            course_id
        FROM
            menteecourse
        GROUP BY
            course_id
        ORDER BY
            COUNT(course_id) DESC
    ) AS trending ON course.id = trending.course_id
    JOIN (
        SELECT
            COUNT(review.rating_star) AS total_rate,
            SUM(review.rating_star) / COUNT(review.rating_star) AS avg_rate,
            course.id
        FROM
            review
            JOIN course ON review.source_id = course.id
        GROUP BY
            course.id
    ) AS rate ON course.id = rate.id
ORDER BY
    rate.avg_rate DESC;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1:20:43.611" idx="9">
    <p:pos x="4468" y="777"/>
    <p:text>SELECT top 4
    course_id,
    COUNT(mentee_id) AS num_enrolled,
    course.name AS course_name,
    course.price,
    category.name AS category
FROM
    menteecourse
    JOIN course ON menteecourse.course_id = course.id
    JOIN category ON course.category_id = category.id
GROUP BY
    course_id,
    course.name,
    course.price,
    category.name
ORDER BY
    num_enrolled DESC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6T21:16:31.239" idx="6">
    <p:pos x="5878" y="2487"/>
    <p:text>WITH lesson_count AS (
    SELECT
        s.id,
        s.course_id,
        s.name,
        COUNT(l.id) AS lesson_per_section
    FROM
        section s
        JOIN lesson l ON s.id = l.section_id
    GROUP BY
        s.id,
        s.name,
		s.course_id
),
section_count AS (
    SELECT
        course_id,
        SUM(lesson_per_section) AS total_lesson,
        COUNT(lesson_per_section) AS total_section
    FROM
        lesson_count
    GROUP BY
        course_id
),
review_count AS (
    SELECT
        source_id,
        COUNT(source_id) AS total_review,
        AVG(rating_star) AS avg_star
    FROM
        Review
    GROUP BY
        source_id
)
SELECT
    c.name,
    c.price,
    u.name,
    u.asset_id,
    c.description,
    s.total_lesson,
    s.total_section,
    r.total_review,
    ROUND(r.avg_star, 1) AS avg_star
FROM
    Course c
    JOIN [user] u ON c.mentor_id = u.id
    JOIN section_count s ON c.id = s.course_id
    JOIN review_count r ON c.id = r.source_id
WHERE
    c.id = 1;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6T23:13:04.740" idx="49">
    <p:pos x="5460" y="834"/>
    <p:text>SELECT 
    u.name, rating_star, content, review_at
FROM
    Review r
        JOIN
    [user] u ON r.mentee_id = u.id
WHERE
    r.source_id = 1;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3:35:04.096" idx="54">
    <p:pos x="5352" y="2028"/>
    <p:text>with cte as (SELECT 
    id, category_id
FROM
    course
WHERE
    id = 1)
SELECT 
    name AS course_name, price, mentor_id
FROM
    course
        JOIN
    cte ON cte.category_id = course.category_id
        AND course.id != cte.id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6T21:17:12.212" idx="7">
    <p:pos x="5129" y="2595"/>
    <p:text>SELECT
    l.id,
    l.title,
    l.transcript,
    l.summary,
    l.asset_id,
    u.name,
    d.content
FROM
    Lesson l
    JOIN discussion d ON l.id = d.lesson_id
    JOIN [user] u ON u.id = d.user_id
WHERE
    l.id = 2;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1:17:19.819" idx="8">
    <p:pos x="6715" y="933"/>
    <p:text>SELECT
    s.name AS section_name,
    l.id,
    l.title
FROM
    section s
    JOIN lesson l ON s.id = l.section_id
WHERE
    s.id = 1;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6T22:34:14.870" idx="32">
    <p:pos x="6190" y="717"/>
    <p:text>SELECT
    l.title,
    l.description,
    u.name,
    l.created_at
FROM
    learningpath l
    JOIN [user] u ON l.mentor_id = u.id;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6T22:35:23.058" idx="33">
    <p:pos x="2515" y="1039"/>
    <p:text>SELECT
    COUNT(*) AS total_course
FROM
    menteecourse
WHERE
    mentee_id = 11;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5:33.637" idx="34">
    <p:pos x="3398" y="1038"/>
    <p:text>SELECT
    COUNT(*) AS complete_course
FROM
    menteecourse
WHERE
    mentee_id = 11
    AND cert_id IS NOT NULL;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6:17.856" idx="35">
    <p:pos x="4358" y="1015"/>
    <p:text>SELECT
    COUNT(*) AS total_quiz
FROM
    quizresult
WHERE
    mentee_id = 11;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6:29.700" idx="36">
    <p:pos x="5034" y="1007"/>
    <p:text>SELECT count(*) as pass_quiz FROM quizresult where  mentee_id = 11 and result = 1;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6:43.888" idx="37">
    <p:pos x="3483" y="1760"/>
    <p:text>SELECT
    me.course_id,
    me.progress,
    c.name,
    CASE
        WHEN me.progress = 0 THEN 'Pending'
        WHEN me.progress &lt; 100 THEN 'Processing'
        ELSE 'Completed'
    END AS tag
FROM
    menteecourse me
    JOIN course c ON me.course_id = c.id
WHERE
    me.mentee_id = 11;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7:13.122" idx="38">
    <p:pos x="5188" y="1752"/>
    <p:text>SELECT
    status,
    ROUND((COUNT(*) * 100.0 / total_courses), 2) AS percentage
FROM
    (
        SELECT
            CASE
                WHEN progress = 0 THEN 'Pending'
                WHEN progress &lt; 100 THEN 'Processing'
                ELSE 'Completed'
            END AS status,
            COUNT(*) OVER() AS total_courses
        FROM
            menteecourse me
            JOIN course c ON me.course_id = c.id
        WHERE
            mentee_id = 11
    ) subquery
GROUP BY
    status, total_courses;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7:25.762" idx="39">
    <p:pos x="3805" y="2935"/>
    <p:text>SELECT
    SUM(online_time) AS total_online_time,
    MONTH(online_date) AS monthly
FROM
    lms.online
WHERE
    user_id = 7
GROUP BY
    MONTH(online_date);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7:40.325" idx="40">
    <p:pos x="5388" y="2920"/>
    <p:text>SELECT
    s.name AS section_name,
    q.name AS quiz_name
FROM
    menteecourse mc
    JOIN section s ON mc.course_id = s.course_id
    JOIN quiz q ON s.id = q.section_id
WHERE
    mc.mentee_id = 11
    AND q.id NOT IN (
        SELECT
            quiz_id
        FROM
            quizresult
        WHERE
            mentee_id = 11
            AND result = true
    );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6T22:38:11.559" idx="41">
    <p:pos x="2636" y="1086"/>
    <p:text>SELECT
    SUM(price) AS revenue
FROM
    course c
    JOIN menteecourse mc ON c.id = mc.course_id AND mentor_id = 2;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8:18.575" idx="42">
    <p:pos x="3864" y="1086"/>
    <p:text>SELECT
    COUNT(id) AS total_course
FROM
    course
WHERE
    mentor_id = 2;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8:30.966" idx="43">
    <p:pos x="5024" y="1101"/>
    <p:text>SELECT
    COUNT(DISTINCT mentee_id) AS total_student
FROM
    course c
    JOIN menteecourse mc ON c.id = mc.course_id AND c.mentor_id = 2;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8:40.903" idx="44">
    <p:pos x="3181" y="1977"/>
    <p:text>SELECT
    COUNT(u.id)
FROM
    course c
    JOIN menteecourse mc ON c.id = mc.course_id
    JOIN user u ON mc.mentee_id = u.id
WHERE
    u.is_active IS TRUE;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8:47.559" idx="45">
    <p:pos x="4586" y="2007"/>
    <p:text>SELECT
    COUNT(*) AS new_enrollment
FROM
    course c
    JOIN menteecourse mc ON c.id = mc.course_id
WHERE
    DATEDIFF(CURRENT_TIMESTAMP, enroll_at) &lt; 7
    AND mentor_id = 2;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9:07.434" idx="46">
    <p:pos x="2981" y="2760"/>
    <p:text>SELECT     c.name, SUM(price) AS revenue, COUNT(*) AS quantityFROM    course c        JOIN    menteecourse mc ON c.id = mc.course_idWHERE    mentor_id = 2GROUP BY c.nameORDER BY revenue;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9:21.357" idx="47">
    <p:pos x="5009" y="2699"/>
    <p:text>SELECT     rating_star, u.nameFROM    review r        JOIN    course c ON source_id = c.id AND c.mentor_id = 2        JOIN    user u ON r.mentee_id = u.idORDER BY r.review_at DESCLIMIT 5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6T22:23:51.347" idx="10">
    <p:pos x="5307" y="1673"/>
    <p:text>SELECT name FROM category;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24:02.909" idx="11">
    <p:pos x="5483" y="2572"/>
    <p:text>SELECT     course_id, asset_idFROM    imagebanner</p:text>
    <p:extLst>
      <p:ext uri="{C676402C-5697-4E1C-873F-D02D1690AC5C}">
        <p15:threadingInfo xmlns:p15="http://schemas.microsoft.com/office/powerpoint/2012/main" timeZoneBias="-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904110-CA28-333E-2C34-1D6898DC0F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8BA21-CD2F-EE12-5978-472132E8FF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5959A-AE8E-4098-8E47-081D9FE6ACD1}" type="datetimeFigureOut">
              <a:rPr lang="en-GB" smtClean="0"/>
              <a:t>08/07/2024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F835B-6669-0F4A-D3F6-4284B75B49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16185-AADD-6E7A-A4FC-A558DFE03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649B8-B442-4509-AEA1-C442A31137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35219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2F50848-CCE2-4F33-8910-F863336B6EB2}" type="datetimeFigureOut">
              <a:rPr lang="de-CH" smtClean="0"/>
              <a:pPr/>
              <a:t>08.07.2024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6A4FF178-7F5C-4C53-AC97-DF4205D97146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5230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0493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91278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name, summary, </a:t>
            </a:r>
            <a:r>
              <a:rPr lang="en-US" dirty="0" err="1"/>
              <a:t>attempts_allowed</a:t>
            </a:r>
            <a:r>
              <a:rPr lang="en-US" dirty="0"/>
              <a:t>, </a:t>
            </a:r>
            <a:r>
              <a:rPr lang="en-US" dirty="0" err="1"/>
              <a:t>passing_grade</a:t>
            </a:r>
            <a:r>
              <a:rPr lang="en-US" dirty="0"/>
              <a:t>, duration FROM quiz;</a:t>
            </a:r>
          </a:p>
          <a:p>
            <a:r>
              <a:rPr lang="en-US" dirty="0"/>
              <a:t>SELECT type FROM </a:t>
            </a:r>
            <a:r>
              <a:rPr lang="en-US" dirty="0" err="1"/>
              <a:t>questiontype</a:t>
            </a:r>
            <a:r>
              <a:rPr lang="en-US" dirty="0"/>
              <a:t>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76265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content, </a:t>
            </a:r>
            <a:r>
              <a:rPr lang="en-US" dirty="0" err="1"/>
              <a:t>asset_id</a:t>
            </a:r>
            <a:r>
              <a:rPr lang="en-US" dirty="0"/>
              <a:t>, </a:t>
            </a:r>
            <a:r>
              <a:rPr lang="en-US" dirty="0" err="1"/>
              <a:t>is_correct</a:t>
            </a:r>
            <a:r>
              <a:rPr lang="en-US" dirty="0"/>
              <a:t> FROM answer;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247507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sum(price) as </a:t>
            </a:r>
            <a:r>
              <a:rPr lang="en-US" dirty="0" err="1"/>
              <a:t>total_revenue</a:t>
            </a:r>
            <a:r>
              <a:rPr lang="en-US" dirty="0"/>
              <a:t> FROM </a:t>
            </a:r>
            <a:r>
              <a:rPr lang="en-US" dirty="0" err="1"/>
              <a:t>lms.menteecourse</a:t>
            </a:r>
            <a:r>
              <a:rPr lang="en-US" dirty="0"/>
              <a:t> me join course c on </a:t>
            </a:r>
            <a:r>
              <a:rPr lang="en-US" dirty="0" err="1"/>
              <a:t>me.course_id</a:t>
            </a:r>
            <a:r>
              <a:rPr lang="en-US" dirty="0"/>
              <a:t> = c.id;</a:t>
            </a:r>
          </a:p>
          <a:p>
            <a:r>
              <a:rPr lang="en-US" dirty="0"/>
              <a:t>SELECT COUNT(*) as </a:t>
            </a:r>
            <a:r>
              <a:rPr lang="en-US" dirty="0" err="1"/>
              <a:t>total_memtor</a:t>
            </a:r>
            <a:r>
              <a:rPr lang="en-US" dirty="0"/>
              <a:t> FROM user where role = 2;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SELECT COUNT(*) as </a:t>
            </a:r>
            <a:r>
              <a:rPr lang="en-US" dirty="0" err="1"/>
              <a:t>total_memtee</a:t>
            </a:r>
            <a:r>
              <a:rPr lang="en-US" dirty="0"/>
              <a:t> FROM user where role = 3;</a:t>
            </a:r>
          </a:p>
          <a:p>
            <a:r>
              <a:rPr lang="en-US" dirty="0"/>
              <a:t>SELECT     COUNT(*) AS </a:t>
            </a:r>
            <a:r>
              <a:rPr lang="en-US" dirty="0" err="1"/>
              <a:t>total_enrollmentFROM</a:t>
            </a:r>
            <a:r>
              <a:rPr lang="en-US" dirty="0"/>
              <a:t>    </a:t>
            </a:r>
            <a:r>
              <a:rPr lang="en-US" dirty="0" err="1"/>
              <a:t>menteecourseWHERE</a:t>
            </a:r>
            <a:r>
              <a:rPr lang="en-US" dirty="0"/>
              <a:t>    </a:t>
            </a:r>
            <a:r>
              <a:rPr lang="en-US" dirty="0" err="1"/>
              <a:t>enroll_at</a:t>
            </a:r>
            <a:r>
              <a:rPr lang="en-US" dirty="0"/>
              <a:t> IS NOT NULL;</a:t>
            </a:r>
          </a:p>
          <a:p>
            <a:r>
              <a:rPr lang="en-US" dirty="0"/>
              <a:t>SELECT     SUM(price) AS </a:t>
            </a:r>
            <a:r>
              <a:rPr lang="en-US" dirty="0" err="1"/>
              <a:t>monthly_saleFROM</a:t>
            </a:r>
            <a:r>
              <a:rPr lang="en-US" dirty="0"/>
              <a:t>    course c        JOIN    </a:t>
            </a:r>
            <a:r>
              <a:rPr lang="en-US" dirty="0" err="1"/>
              <a:t>menteecourse</a:t>
            </a:r>
            <a:r>
              <a:rPr lang="en-US" dirty="0"/>
              <a:t> mc ON c.id = </a:t>
            </a:r>
            <a:r>
              <a:rPr lang="en-US" dirty="0" err="1"/>
              <a:t>mc.course_idWHERE</a:t>
            </a:r>
            <a:r>
              <a:rPr lang="en-US" dirty="0"/>
              <a:t>    MONTH(</a:t>
            </a:r>
            <a:r>
              <a:rPr lang="en-US" dirty="0" err="1"/>
              <a:t>mc.enroll_at</a:t>
            </a:r>
            <a:r>
              <a:rPr lang="en-US" dirty="0"/>
              <a:t>) = MONTH(CURRENT_TIMESTAMP);</a:t>
            </a:r>
          </a:p>
          <a:p>
            <a:r>
              <a:rPr lang="en-US" dirty="0"/>
              <a:t>SELECT     SUM(price) AS </a:t>
            </a:r>
            <a:r>
              <a:rPr lang="en-US" dirty="0" err="1"/>
              <a:t>weeekly_saleFROM</a:t>
            </a:r>
            <a:r>
              <a:rPr lang="en-US" dirty="0"/>
              <a:t>    course c        JOIN    </a:t>
            </a:r>
            <a:r>
              <a:rPr lang="en-US" dirty="0" err="1"/>
              <a:t>menteecourse</a:t>
            </a:r>
            <a:r>
              <a:rPr lang="en-US" dirty="0"/>
              <a:t> mc ON c.id = </a:t>
            </a:r>
            <a:r>
              <a:rPr lang="en-US" dirty="0" err="1"/>
              <a:t>mc.course_idWHERE</a:t>
            </a:r>
            <a:r>
              <a:rPr lang="en-US" dirty="0"/>
              <a:t>    WEEK(</a:t>
            </a:r>
            <a:r>
              <a:rPr lang="en-US" dirty="0" err="1"/>
              <a:t>mc.enroll_at</a:t>
            </a:r>
            <a:r>
              <a:rPr lang="en-US" dirty="0"/>
              <a:t>) = WEEK(CURRENT_TIMESTAMP);</a:t>
            </a:r>
          </a:p>
          <a:p>
            <a:r>
              <a:rPr lang="en-US" dirty="0"/>
              <a:t>with </a:t>
            </a:r>
            <a:r>
              <a:rPr lang="en-US" dirty="0" err="1"/>
              <a:t>cte</a:t>
            </a:r>
            <a:r>
              <a:rPr lang="en-US" dirty="0"/>
              <a:t> as (SELECT     DATE(</a:t>
            </a:r>
            <a:r>
              <a:rPr lang="en-US" dirty="0" err="1"/>
              <a:t>online_time</a:t>
            </a:r>
            <a:r>
              <a:rPr lang="en-US" dirty="0"/>
              <a:t>) AS </a:t>
            </a:r>
            <a:r>
              <a:rPr lang="en-US" dirty="0" err="1"/>
              <a:t>onl_date</a:t>
            </a:r>
            <a:r>
              <a:rPr lang="en-US" dirty="0"/>
              <a:t>,    ROUND(HOUR(</a:t>
            </a:r>
            <a:r>
              <a:rPr lang="en-US" dirty="0" err="1"/>
              <a:t>online_time</a:t>
            </a:r>
            <a:r>
              <a:rPr lang="en-US" dirty="0"/>
              <a:t>) + MINUTE(</a:t>
            </a:r>
            <a:r>
              <a:rPr lang="en-US" dirty="0" err="1"/>
              <a:t>online_time</a:t>
            </a:r>
            <a:r>
              <a:rPr lang="en-US" dirty="0"/>
              <a:t>) / 60,            2) AS </a:t>
            </a:r>
            <a:r>
              <a:rPr lang="en-US" dirty="0" err="1"/>
              <a:t>onl_timeFROM</a:t>
            </a:r>
            <a:r>
              <a:rPr lang="en-US" dirty="0"/>
              <a:t>    `online`)SELECT     </a:t>
            </a:r>
            <a:r>
              <a:rPr lang="en-US" dirty="0" err="1"/>
              <a:t>onl_date</a:t>
            </a:r>
            <a:r>
              <a:rPr lang="en-US" dirty="0"/>
              <a:t>, SUM(</a:t>
            </a:r>
            <a:r>
              <a:rPr lang="en-US" dirty="0" err="1"/>
              <a:t>onl_time</a:t>
            </a:r>
            <a:r>
              <a:rPr lang="en-US" dirty="0"/>
              <a:t>) AS </a:t>
            </a:r>
            <a:r>
              <a:rPr lang="en-US" dirty="0" err="1"/>
              <a:t>total_timeFROM</a:t>
            </a:r>
            <a:r>
              <a:rPr lang="en-US" dirty="0"/>
              <a:t>    </a:t>
            </a:r>
            <a:r>
              <a:rPr lang="en-US" dirty="0" err="1"/>
              <a:t>cteGROUP</a:t>
            </a:r>
            <a:r>
              <a:rPr lang="en-US" dirty="0"/>
              <a:t> BY </a:t>
            </a:r>
            <a:r>
              <a:rPr lang="en-US" dirty="0" err="1"/>
              <a:t>onl_date</a:t>
            </a:r>
            <a:r>
              <a:rPr lang="en-US" dirty="0"/>
              <a:t>;</a:t>
            </a:r>
          </a:p>
          <a:p>
            <a:r>
              <a:rPr lang="en-US" dirty="0"/>
              <a:t>with 15_day_sell as (SELECT     COUNT(*) AS </a:t>
            </a:r>
            <a:r>
              <a:rPr lang="en-US" dirty="0" err="1"/>
              <a:t>total_sells</a:t>
            </a:r>
            <a:r>
              <a:rPr lang="en-US" dirty="0"/>
              <a:t>, </a:t>
            </a:r>
            <a:r>
              <a:rPr lang="en-US" dirty="0" err="1"/>
              <a:t>category_idFROM</a:t>
            </a:r>
            <a:r>
              <a:rPr lang="en-US" dirty="0"/>
              <a:t>    </a:t>
            </a:r>
            <a:r>
              <a:rPr lang="en-US" dirty="0" err="1"/>
              <a:t>courseWHERE</a:t>
            </a:r>
            <a:r>
              <a:rPr lang="en-US" dirty="0"/>
              <a:t>    DATEDIFF(</a:t>
            </a:r>
            <a:r>
              <a:rPr lang="en-US" dirty="0" err="1"/>
              <a:t>created_at</a:t>
            </a:r>
            <a:r>
              <a:rPr lang="en-US" dirty="0"/>
              <a:t>, CURRENT_TIMESTAMP) &lt; 15GROUP BY </a:t>
            </a:r>
            <a:r>
              <a:rPr lang="en-US" dirty="0" err="1"/>
              <a:t>category_id</a:t>
            </a:r>
            <a:r>
              <a:rPr lang="en-US" dirty="0"/>
              <a:t>),15_day_buy as (SELECT     COUNT(</a:t>
            </a:r>
            <a:r>
              <a:rPr lang="en-US" dirty="0" err="1"/>
              <a:t>course_id</a:t>
            </a:r>
            <a:r>
              <a:rPr lang="en-US" dirty="0"/>
              <a:t>) AS </a:t>
            </a:r>
            <a:r>
              <a:rPr lang="en-US" dirty="0" err="1"/>
              <a:t>total_buy</a:t>
            </a:r>
            <a:r>
              <a:rPr lang="en-US" dirty="0"/>
              <a:t>, </a:t>
            </a:r>
            <a:r>
              <a:rPr lang="en-US" dirty="0" err="1"/>
              <a:t>category_idFROM</a:t>
            </a:r>
            <a:r>
              <a:rPr lang="en-US" dirty="0"/>
              <a:t>    course c        JOIN    </a:t>
            </a:r>
            <a:r>
              <a:rPr lang="en-US" dirty="0" err="1"/>
              <a:t>menteecourse</a:t>
            </a:r>
            <a:r>
              <a:rPr lang="en-US" dirty="0"/>
              <a:t> m ON c.id = </a:t>
            </a:r>
            <a:r>
              <a:rPr lang="en-US" dirty="0" err="1"/>
              <a:t>m.course_idGROUP</a:t>
            </a:r>
            <a:r>
              <a:rPr lang="en-US" dirty="0"/>
              <a:t> BY </a:t>
            </a:r>
            <a:r>
              <a:rPr lang="en-US" dirty="0" err="1"/>
              <a:t>category_id</a:t>
            </a:r>
            <a:r>
              <a:rPr lang="en-US" dirty="0"/>
              <a:t>)SELECT     </a:t>
            </a:r>
            <a:r>
              <a:rPr lang="en-US" dirty="0" err="1"/>
              <a:t>total_sells</a:t>
            </a:r>
            <a:r>
              <a:rPr lang="en-US" dirty="0"/>
              <a:t>, </a:t>
            </a:r>
            <a:r>
              <a:rPr lang="en-US" dirty="0" err="1"/>
              <a:t>total_buy</a:t>
            </a:r>
            <a:r>
              <a:rPr lang="en-US" dirty="0"/>
              <a:t>, </a:t>
            </a:r>
            <a:r>
              <a:rPr lang="en-US" dirty="0" err="1"/>
              <a:t>category.nameFROM</a:t>
            </a:r>
            <a:r>
              <a:rPr lang="en-US" dirty="0"/>
              <a:t>    15_day_sell AS sell        JOIN    15_day_buy AS buy ON </a:t>
            </a:r>
            <a:r>
              <a:rPr lang="en-US" dirty="0" err="1"/>
              <a:t>sell.category_id</a:t>
            </a:r>
            <a:r>
              <a:rPr lang="en-US" dirty="0"/>
              <a:t> = </a:t>
            </a:r>
            <a:r>
              <a:rPr lang="en-US" dirty="0" err="1"/>
              <a:t>buy.category_id</a:t>
            </a:r>
            <a:r>
              <a:rPr lang="en-US" dirty="0"/>
              <a:t>        JOIN    category ON </a:t>
            </a:r>
            <a:r>
              <a:rPr lang="en-US" dirty="0" err="1"/>
              <a:t>sell.category_id</a:t>
            </a:r>
            <a:r>
              <a:rPr lang="en-US" dirty="0"/>
              <a:t> = category.id;</a:t>
            </a:r>
          </a:p>
          <a:p>
            <a:r>
              <a:rPr lang="en-US" dirty="0"/>
              <a:t>with rating as (SELECT avg(</a:t>
            </a:r>
            <a:r>
              <a:rPr lang="en-US" dirty="0" err="1"/>
              <a:t>rating_star</a:t>
            </a:r>
            <a:r>
              <a:rPr lang="en-US" dirty="0"/>
              <a:t>) as </a:t>
            </a:r>
            <a:r>
              <a:rPr lang="en-US" dirty="0" err="1"/>
              <a:t>average_star</a:t>
            </a:r>
            <a:r>
              <a:rPr lang="en-US" dirty="0"/>
              <a:t>, </a:t>
            </a:r>
            <a:r>
              <a:rPr lang="en-US" dirty="0" err="1"/>
              <a:t>mentor_id</a:t>
            </a:r>
            <a:r>
              <a:rPr lang="en-US" dirty="0"/>
              <a:t> FROM </a:t>
            </a:r>
            <a:r>
              <a:rPr lang="en-US" dirty="0" err="1"/>
              <a:t>lms.review</a:t>
            </a:r>
            <a:r>
              <a:rPr lang="en-US" dirty="0"/>
              <a:t> r join course c on </a:t>
            </a:r>
            <a:r>
              <a:rPr lang="en-US" dirty="0" err="1"/>
              <a:t>r.source_id</a:t>
            </a:r>
            <a:r>
              <a:rPr lang="en-US" dirty="0"/>
              <a:t> = </a:t>
            </a:r>
            <a:r>
              <a:rPr lang="en-US" dirty="0" err="1"/>
              <a:t>c.idgroup</a:t>
            </a:r>
            <a:r>
              <a:rPr lang="en-US" dirty="0"/>
              <a:t> by </a:t>
            </a:r>
            <a:r>
              <a:rPr lang="en-US" dirty="0" err="1"/>
              <a:t>mentor_id</a:t>
            </a:r>
            <a:r>
              <a:rPr lang="en-US" dirty="0"/>
              <a:t>)select </a:t>
            </a:r>
            <a:r>
              <a:rPr lang="en-US" dirty="0" err="1"/>
              <a:t>average_star</a:t>
            </a:r>
            <a:r>
              <a:rPr lang="en-US" dirty="0"/>
              <a:t>, </a:t>
            </a:r>
            <a:r>
              <a:rPr lang="en-US" dirty="0" err="1"/>
              <a:t>c.mentor_id</a:t>
            </a:r>
            <a:r>
              <a:rPr lang="en-US" dirty="0"/>
              <a:t>, count(</a:t>
            </a:r>
            <a:r>
              <a:rPr lang="en-US" dirty="0" err="1"/>
              <a:t>c.mentor_id</a:t>
            </a:r>
            <a:r>
              <a:rPr lang="en-US" dirty="0"/>
              <a:t>) as </a:t>
            </a:r>
            <a:r>
              <a:rPr lang="en-US" dirty="0" err="1"/>
              <a:t>enroll_per_mentor</a:t>
            </a:r>
            <a:r>
              <a:rPr lang="en-US" dirty="0"/>
              <a:t> from course c join </a:t>
            </a:r>
            <a:r>
              <a:rPr lang="en-US" dirty="0" err="1"/>
              <a:t>menteecourse</a:t>
            </a:r>
            <a:r>
              <a:rPr lang="en-US" dirty="0"/>
              <a:t> m on c.id = </a:t>
            </a:r>
            <a:r>
              <a:rPr lang="en-US" dirty="0" err="1"/>
              <a:t>m.course_idjoin</a:t>
            </a:r>
            <a:r>
              <a:rPr lang="en-US" dirty="0"/>
              <a:t> rating on </a:t>
            </a:r>
            <a:r>
              <a:rPr lang="en-US" dirty="0" err="1"/>
              <a:t>c.mentor_id</a:t>
            </a:r>
            <a:r>
              <a:rPr lang="en-US" dirty="0"/>
              <a:t> = </a:t>
            </a:r>
            <a:r>
              <a:rPr lang="en-US" dirty="0" err="1"/>
              <a:t>rating.mentor_idgroup</a:t>
            </a:r>
            <a:r>
              <a:rPr lang="en-US" dirty="0"/>
              <a:t> by </a:t>
            </a:r>
            <a:r>
              <a:rPr lang="en-US" dirty="0" err="1"/>
              <a:t>mentor_id</a:t>
            </a:r>
            <a:r>
              <a:rPr lang="en-US" dirty="0"/>
              <a:t>;</a:t>
            </a:r>
          </a:p>
          <a:p>
            <a:r>
              <a:rPr lang="en-US" dirty="0"/>
              <a:t>select count(</a:t>
            </a:r>
            <a:r>
              <a:rPr lang="en-US" dirty="0" err="1"/>
              <a:t>course_id</a:t>
            </a:r>
            <a:r>
              <a:rPr lang="en-US" dirty="0"/>
              <a:t>) as </a:t>
            </a:r>
            <a:r>
              <a:rPr lang="en-US" dirty="0" err="1"/>
              <a:t>enroll_num</a:t>
            </a:r>
            <a:r>
              <a:rPr lang="en-US" dirty="0"/>
              <a:t>, c.name, </a:t>
            </a:r>
            <a:r>
              <a:rPr lang="en-US" dirty="0" err="1"/>
              <a:t>c.price</a:t>
            </a:r>
            <a:r>
              <a:rPr lang="en-US" dirty="0"/>
              <a:t>, sum(</a:t>
            </a:r>
            <a:r>
              <a:rPr lang="en-US" dirty="0" err="1"/>
              <a:t>c.price</a:t>
            </a:r>
            <a:r>
              <a:rPr lang="en-US" dirty="0"/>
              <a:t>) as </a:t>
            </a:r>
            <a:r>
              <a:rPr lang="en-US" dirty="0" err="1"/>
              <a:t>total_sale</a:t>
            </a:r>
            <a:r>
              <a:rPr lang="en-US" dirty="0"/>
              <a:t> from </a:t>
            </a:r>
            <a:r>
              <a:rPr lang="en-US" dirty="0" err="1"/>
              <a:t>menteecourse</a:t>
            </a:r>
            <a:r>
              <a:rPr lang="en-US" dirty="0"/>
              <a:t> m join course c on </a:t>
            </a:r>
            <a:r>
              <a:rPr lang="en-US" dirty="0" err="1"/>
              <a:t>m.course_id</a:t>
            </a:r>
            <a:r>
              <a:rPr lang="en-US" dirty="0"/>
              <a:t> = c.id where </a:t>
            </a:r>
            <a:r>
              <a:rPr lang="en-US" dirty="0" err="1"/>
              <a:t>datediff</a:t>
            </a:r>
            <a:r>
              <a:rPr lang="en-US" dirty="0"/>
              <a:t>(</a:t>
            </a:r>
            <a:r>
              <a:rPr lang="en-US" dirty="0" err="1"/>
              <a:t>m.enroll_at</a:t>
            </a:r>
            <a:r>
              <a:rPr lang="en-US" dirty="0"/>
              <a:t>, </a:t>
            </a:r>
            <a:r>
              <a:rPr lang="en-US" dirty="0" err="1"/>
              <a:t>current_timestamp</a:t>
            </a:r>
            <a:r>
              <a:rPr lang="en-US" dirty="0"/>
              <a:t>) &lt;=7group by c.name, </a:t>
            </a:r>
            <a:r>
              <a:rPr lang="en-US" dirty="0" err="1"/>
              <a:t>c.price</a:t>
            </a:r>
            <a:r>
              <a:rPr lang="en-US" dirty="0"/>
              <a:t> limit 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642184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2948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55307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46985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Popular Course: SELECT     </a:t>
            </a:r>
            <a:r>
              <a:rPr lang="en-US" dirty="0" err="1"/>
              <a:t>course_id</a:t>
            </a:r>
            <a:r>
              <a:rPr lang="en-US" dirty="0"/>
              <a:t>,    COUNT(</a:t>
            </a:r>
            <a:r>
              <a:rPr lang="en-US" dirty="0" err="1"/>
              <a:t>mentee_id</a:t>
            </a:r>
            <a:r>
              <a:rPr lang="en-US" dirty="0"/>
              <a:t>) AS </a:t>
            </a:r>
            <a:r>
              <a:rPr lang="en-US" dirty="0" err="1"/>
              <a:t>num_enrolled</a:t>
            </a:r>
            <a:r>
              <a:rPr lang="en-US" dirty="0"/>
              <a:t>,    course.name AS </a:t>
            </a:r>
            <a:r>
              <a:rPr lang="en-US" dirty="0" err="1"/>
              <a:t>course_name</a:t>
            </a:r>
            <a:r>
              <a:rPr lang="en-US" dirty="0"/>
              <a:t>,    </a:t>
            </a:r>
            <a:r>
              <a:rPr lang="en-US" dirty="0" err="1"/>
              <a:t>course.price</a:t>
            </a:r>
            <a:r>
              <a:rPr lang="en-US" dirty="0"/>
              <a:t>,    category.name AS </a:t>
            </a:r>
            <a:r>
              <a:rPr lang="en-US" dirty="0" err="1"/>
              <a:t>categoryFROM</a:t>
            </a:r>
            <a:r>
              <a:rPr lang="en-US" dirty="0"/>
              <a:t>    </a:t>
            </a:r>
            <a:r>
              <a:rPr lang="en-US" dirty="0" err="1"/>
              <a:t>menteecourse</a:t>
            </a:r>
            <a:r>
              <a:rPr lang="en-US" dirty="0"/>
              <a:t>        JOIN    course ON </a:t>
            </a:r>
            <a:r>
              <a:rPr lang="en-US" dirty="0" err="1"/>
              <a:t>menteecourse.course_id</a:t>
            </a:r>
            <a:r>
              <a:rPr lang="en-US" dirty="0"/>
              <a:t> = course.id        JOIN    category ON </a:t>
            </a:r>
            <a:r>
              <a:rPr lang="en-US" dirty="0" err="1"/>
              <a:t>course.category_id</a:t>
            </a:r>
            <a:r>
              <a:rPr lang="en-US" dirty="0"/>
              <a:t> = </a:t>
            </a:r>
            <a:r>
              <a:rPr lang="en-US" dirty="0" err="1"/>
              <a:t>category.idGROUP</a:t>
            </a:r>
            <a:r>
              <a:rPr lang="en-US" dirty="0"/>
              <a:t> BY </a:t>
            </a:r>
            <a:r>
              <a:rPr lang="en-US" dirty="0" err="1"/>
              <a:t>course_idORDER</a:t>
            </a:r>
            <a:r>
              <a:rPr lang="en-US" dirty="0"/>
              <a:t> BY </a:t>
            </a:r>
            <a:r>
              <a:rPr lang="en-US" dirty="0" err="1"/>
              <a:t>num_enrolled</a:t>
            </a:r>
            <a:r>
              <a:rPr lang="en-US" dirty="0"/>
              <a:t> DESC LIMIT 4;</a:t>
            </a:r>
          </a:p>
          <a:p>
            <a:r>
              <a:rPr lang="en-US" dirty="0"/>
              <a:t>Trending Course: SELECT     course.name AS </a:t>
            </a:r>
            <a:r>
              <a:rPr lang="en-US" dirty="0" err="1"/>
              <a:t>courseName</a:t>
            </a:r>
            <a:r>
              <a:rPr lang="en-US" dirty="0"/>
              <a:t>,    </a:t>
            </a:r>
            <a:r>
              <a:rPr lang="en-US" dirty="0" err="1"/>
              <a:t>course.price</a:t>
            </a:r>
            <a:r>
              <a:rPr lang="en-US" dirty="0"/>
              <a:t>,    </a:t>
            </a:r>
            <a:r>
              <a:rPr lang="en-US" dirty="0" err="1"/>
              <a:t>course.description</a:t>
            </a:r>
            <a:r>
              <a:rPr lang="en-US" dirty="0"/>
              <a:t>,    category.name AS category,    </a:t>
            </a:r>
            <a:r>
              <a:rPr lang="en-US" dirty="0" err="1"/>
              <a:t>course.created_at</a:t>
            </a:r>
            <a:r>
              <a:rPr lang="en-US" dirty="0"/>
              <a:t>,    </a:t>
            </a:r>
            <a:r>
              <a:rPr lang="en-US" dirty="0" err="1"/>
              <a:t>rate.avg_rate</a:t>
            </a:r>
            <a:r>
              <a:rPr lang="en-US" dirty="0"/>
              <a:t>,    </a:t>
            </a:r>
            <a:r>
              <a:rPr lang="en-US" dirty="0" err="1"/>
              <a:t>rate.total_rateFROM</a:t>
            </a:r>
            <a:r>
              <a:rPr lang="en-US" dirty="0"/>
              <a:t>    course        JOIN    category ON </a:t>
            </a:r>
            <a:r>
              <a:rPr lang="en-US" dirty="0" err="1"/>
              <a:t>course.category_id</a:t>
            </a:r>
            <a:r>
              <a:rPr lang="en-US" dirty="0"/>
              <a:t> = category.id        JOIN    (SELECT         </a:t>
            </a:r>
            <a:r>
              <a:rPr lang="en-US" dirty="0" err="1"/>
              <a:t>course_id</a:t>
            </a:r>
            <a:r>
              <a:rPr lang="en-US" dirty="0"/>
              <a:t>    FROM        </a:t>
            </a:r>
            <a:r>
              <a:rPr lang="en-US" dirty="0" err="1"/>
              <a:t>menteecourse</a:t>
            </a:r>
            <a:r>
              <a:rPr lang="en-US" dirty="0"/>
              <a:t>    GROUP BY </a:t>
            </a:r>
            <a:r>
              <a:rPr lang="en-US" dirty="0" err="1"/>
              <a:t>course_id</a:t>
            </a:r>
            <a:r>
              <a:rPr lang="en-US" dirty="0"/>
              <a:t>    ORDER BY COUNT(</a:t>
            </a:r>
            <a:r>
              <a:rPr lang="en-US" dirty="0" err="1"/>
              <a:t>course_id</a:t>
            </a:r>
            <a:r>
              <a:rPr lang="en-US" dirty="0"/>
              <a:t>) DESC    LIMIT 4) AS trending ON course.id = </a:t>
            </a:r>
            <a:r>
              <a:rPr lang="en-US" dirty="0" err="1"/>
              <a:t>trending.course_id</a:t>
            </a:r>
            <a:r>
              <a:rPr lang="en-US" dirty="0"/>
              <a:t>        JOIN    (SELECT         COUNT(</a:t>
            </a:r>
            <a:r>
              <a:rPr lang="en-US" dirty="0" err="1"/>
              <a:t>review.rating_star</a:t>
            </a:r>
            <a:r>
              <a:rPr lang="en-US" dirty="0"/>
              <a:t>) AS </a:t>
            </a:r>
            <a:r>
              <a:rPr lang="en-US" dirty="0" err="1"/>
              <a:t>total_rate</a:t>
            </a:r>
            <a:r>
              <a:rPr lang="en-US" dirty="0"/>
              <a:t>,            SUM(</a:t>
            </a:r>
            <a:r>
              <a:rPr lang="en-US" dirty="0" err="1"/>
              <a:t>review.rating_star</a:t>
            </a:r>
            <a:r>
              <a:rPr lang="en-US" dirty="0"/>
              <a:t>) / COUNT(</a:t>
            </a:r>
            <a:r>
              <a:rPr lang="en-US" dirty="0" err="1"/>
              <a:t>review.rating_star</a:t>
            </a:r>
            <a:r>
              <a:rPr lang="en-US" dirty="0"/>
              <a:t>) AS </a:t>
            </a:r>
            <a:r>
              <a:rPr lang="en-US" dirty="0" err="1"/>
              <a:t>avg_rate</a:t>
            </a:r>
            <a:r>
              <a:rPr lang="en-US" dirty="0"/>
              <a:t>,            course.id    FROM        review    JOIN course ON </a:t>
            </a:r>
            <a:r>
              <a:rPr lang="en-US" dirty="0" err="1"/>
              <a:t>review.source_id</a:t>
            </a:r>
            <a:r>
              <a:rPr lang="en-US" dirty="0"/>
              <a:t> = course.id    GROUP BY course.id) AS rate ON course.id = </a:t>
            </a:r>
            <a:r>
              <a:rPr lang="en-US" dirty="0" err="1"/>
              <a:t>rate.idORDER</a:t>
            </a:r>
            <a:r>
              <a:rPr lang="en-US" dirty="0"/>
              <a:t> BY </a:t>
            </a:r>
            <a:r>
              <a:rPr lang="en-US" dirty="0" err="1"/>
              <a:t>rate.avg_rate</a:t>
            </a:r>
            <a:r>
              <a:rPr lang="en-US" dirty="0"/>
              <a:t> DESC;</a:t>
            </a:r>
          </a:p>
          <a:p>
            <a:r>
              <a:rPr lang="en-US" dirty="0"/>
              <a:t>SELECT     COUNT(</a:t>
            </a:r>
            <a:r>
              <a:rPr lang="en-US" dirty="0" err="1"/>
              <a:t>course_id</a:t>
            </a:r>
            <a:r>
              <a:rPr lang="en-US" dirty="0"/>
              <a:t>) AS </a:t>
            </a:r>
            <a:r>
              <a:rPr lang="en-US" dirty="0" err="1"/>
              <a:t>num_enroll</a:t>
            </a:r>
            <a:r>
              <a:rPr lang="en-US" dirty="0"/>
              <a:t>, </a:t>
            </a:r>
            <a:r>
              <a:rPr lang="en-US" dirty="0" err="1"/>
              <a:t>course_id</a:t>
            </a:r>
            <a:r>
              <a:rPr lang="en-US" dirty="0"/>
              <a:t>, </a:t>
            </a:r>
            <a:r>
              <a:rPr lang="en-US" dirty="0" err="1"/>
              <a:t>category_idFROM</a:t>
            </a:r>
            <a:r>
              <a:rPr lang="en-US" dirty="0"/>
              <a:t>    course c        JOIN    </a:t>
            </a:r>
            <a:r>
              <a:rPr lang="en-US" dirty="0" err="1"/>
              <a:t>menteecourse</a:t>
            </a:r>
            <a:r>
              <a:rPr lang="en-US" dirty="0"/>
              <a:t> m ON c.id = </a:t>
            </a:r>
            <a:r>
              <a:rPr lang="en-US" dirty="0" err="1"/>
              <a:t>m.course_idGROUP</a:t>
            </a:r>
            <a:r>
              <a:rPr lang="en-US" dirty="0"/>
              <a:t> BY </a:t>
            </a:r>
            <a:r>
              <a:rPr lang="en-US" dirty="0" err="1"/>
              <a:t>category_id</a:t>
            </a:r>
            <a:r>
              <a:rPr lang="en-US" dirty="0"/>
              <a:t> , </a:t>
            </a:r>
            <a:r>
              <a:rPr lang="en-US" dirty="0" err="1"/>
              <a:t>course_idHAVING</a:t>
            </a:r>
            <a:r>
              <a:rPr lang="en-US" dirty="0"/>
              <a:t> </a:t>
            </a:r>
            <a:r>
              <a:rPr lang="en-US" dirty="0" err="1"/>
              <a:t>category_id</a:t>
            </a:r>
            <a:r>
              <a:rPr lang="en-US" dirty="0"/>
              <a:t> IN (SELECT         </a:t>
            </a:r>
            <a:r>
              <a:rPr lang="en-US" dirty="0" err="1"/>
              <a:t>category_id</a:t>
            </a:r>
            <a:r>
              <a:rPr lang="en-US" dirty="0"/>
              <a:t>    FROM        </a:t>
            </a:r>
            <a:r>
              <a:rPr lang="en-US" dirty="0" err="1"/>
              <a:t>favouritecategory</a:t>
            </a:r>
            <a:r>
              <a:rPr lang="en-US" dirty="0"/>
              <a:t>    WHERE        </a:t>
            </a:r>
            <a:r>
              <a:rPr lang="en-US" dirty="0" err="1"/>
              <a:t>mentee_id</a:t>
            </a:r>
            <a:r>
              <a:rPr lang="en-US" dirty="0"/>
              <a:t> = 7)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0636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Course Details: WITH </a:t>
            </a:r>
            <a:r>
              <a:rPr lang="en-US" dirty="0" err="1"/>
              <a:t>lesson_count</a:t>
            </a:r>
            <a:r>
              <a:rPr lang="en-US" dirty="0"/>
              <a:t> as (SELECT     s.id, </a:t>
            </a:r>
            <a:r>
              <a:rPr lang="en-US" dirty="0" err="1"/>
              <a:t>s.course_id</a:t>
            </a:r>
            <a:r>
              <a:rPr lang="en-US" dirty="0"/>
              <a:t>, s.name, COUNT(l.id) AS </a:t>
            </a:r>
            <a:r>
              <a:rPr lang="en-US" dirty="0" err="1"/>
              <a:t>lesson_per_sectionFROM</a:t>
            </a:r>
            <a:r>
              <a:rPr lang="en-US" dirty="0"/>
              <a:t>    section s        JOIN    lesson l ON s.id = </a:t>
            </a:r>
            <a:r>
              <a:rPr lang="en-US" dirty="0" err="1"/>
              <a:t>l.section_idGROUP</a:t>
            </a:r>
            <a:r>
              <a:rPr lang="en-US" dirty="0"/>
              <a:t> BY s.id , s.name),</a:t>
            </a:r>
            <a:r>
              <a:rPr lang="en-US" dirty="0" err="1"/>
              <a:t>section_count</a:t>
            </a:r>
            <a:r>
              <a:rPr lang="en-US" dirty="0"/>
              <a:t> as (SELECT     </a:t>
            </a:r>
            <a:r>
              <a:rPr lang="en-US" dirty="0" err="1"/>
              <a:t>course_id</a:t>
            </a:r>
            <a:r>
              <a:rPr lang="en-US" dirty="0"/>
              <a:t>,    SUM(</a:t>
            </a:r>
            <a:r>
              <a:rPr lang="en-US" dirty="0" err="1"/>
              <a:t>lesson_per_section</a:t>
            </a:r>
            <a:r>
              <a:rPr lang="en-US" dirty="0"/>
              <a:t>) AS </a:t>
            </a:r>
            <a:r>
              <a:rPr lang="en-US" dirty="0" err="1"/>
              <a:t>total_lesson</a:t>
            </a:r>
            <a:r>
              <a:rPr lang="en-US" dirty="0"/>
              <a:t>,    COUNT(</a:t>
            </a:r>
            <a:r>
              <a:rPr lang="en-US" dirty="0" err="1"/>
              <a:t>lesson_per_section</a:t>
            </a:r>
            <a:r>
              <a:rPr lang="en-US" dirty="0"/>
              <a:t>) AS </a:t>
            </a:r>
            <a:r>
              <a:rPr lang="en-US" dirty="0" err="1"/>
              <a:t>total_sectionFROM</a:t>
            </a:r>
            <a:r>
              <a:rPr lang="en-US" dirty="0"/>
              <a:t>    </a:t>
            </a:r>
            <a:r>
              <a:rPr lang="en-US" dirty="0" err="1"/>
              <a:t>lesson_countGROUP</a:t>
            </a:r>
            <a:r>
              <a:rPr lang="en-US" dirty="0"/>
              <a:t> BY </a:t>
            </a:r>
            <a:r>
              <a:rPr lang="en-US" dirty="0" err="1"/>
              <a:t>course_id</a:t>
            </a:r>
            <a:r>
              <a:rPr lang="en-US" dirty="0"/>
              <a:t>),</a:t>
            </a:r>
            <a:r>
              <a:rPr lang="en-US" dirty="0" err="1"/>
              <a:t>review_count</a:t>
            </a:r>
            <a:r>
              <a:rPr lang="en-US" dirty="0"/>
              <a:t> as (SELECT     </a:t>
            </a:r>
            <a:r>
              <a:rPr lang="en-US" dirty="0" err="1"/>
              <a:t>source_id</a:t>
            </a:r>
            <a:r>
              <a:rPr lang="en-US" dirty="0"/>
              <a:t>,    COUNT(</a:t>
            </a:r>
            <a:r>
              <a:rPr lang="en-US" dirty="0" err="1"/>
              <a:t>source_id</a:t>
            </a:r>
            <a:r>
              <a:rPr lang="en-US" dirty="0"/>
              <a:t>) AS </a:t>
            </a:r>
            <a:r>
              <a:rPr lang="en-US" dirty="0" err="1"/>
              <a:t>total_review</a:t>
            </a:r>
            <a:r>
              <a:rPr lang="en-US" dirty="0"/>
              <a:t>,    AVG(</a:t>
            </a:r>
            <a:r>
              <a:rPr lang="en-US" dirty="0" err="1"/>
              <a:t>rating_star</a:t>
            </a:r>
            <a:r>
              <a:rPr lang="en-US" dirty="0"/>
              <a:t>) AS </a:t>
            </a:r>
            <a:r>
              <a:rPr lang="en-US" dirty="0" err="1"/>
              <a:t>avg_starFROM</a:t>
            </a:r>
            <a:r>
              <a:rPr lang="en-US" dirty="0"/>
              <a:t>    </a:t>
            </a:r>
            <a:r>
              <a:rPr lang="en-US" dirty="0" err="1"/>
              <a:t>lms.reviewGROUP</a:t>
            </a:r>
            <a:r>
              <a:rPr lang="en-US" dirty="0"/>
              <a:t> BY </a:t>
            </a:r>
            <a:r>
              <a:rPr lang="en-US" dirty="0" err="1"/>
              <a:t>source_id</a:t>
            </a:r>
            <a:r>
              <a:rPr lang="en-US" dirty="0"/>
              <a:t>)SELECT     c.name,    </a:t>
            </a:r>
            <a:r>
              <a:rPr lang="en-US" dirty="0" err="1"/>
              <a:t>c.price</a:t>
            </a:r>
            <a:r>
              <a:rPr lang="en-US" dirty="0"/>
              <a:t>,    u.name,    </a:t>
            </a:r>
            <a:r>
              <a:rPr lang="en-US" dirty="0" err="1"/>
              <a:t>u.asset_id</a:t>
            </a:r>
            <a:r>
              <a:rPr lang="en-US" dirty="0"/>
              <a:t>,    </a:t>
            </a:r>
            <a:r>
              <a:rPr lang="en-US" dirty="0" err="1"/>
              <a:t>c.description</a:t>
            </a:r>
            <a:r>
              <a:rPr lang="en-US" dirty="0"/>
              <a:t>,    </a:t>
            </a:r>
            <a:r>
              <a:rPr lang="en-US" dirty="0" err="1"/>
              <a:t>s.total_lesson</a:t>
            </a:r>
            <a:r>
              <a:rPr lang="en-US" dirty="0"/>
              <a:t>,    </a:t>
            </a:r>
            <a:r>
              <a:rPr lang="en-US" dirty="0" err="1"/>
              <a:t>s.total_section</a:t>
            </a:r>
            <a:r>
              <a:rPr lang="en-US" dirty="0"/>
              <a:t>,    </a:t>
            </a:r>
            <a:r>
              <a:rPr lang="en-US" dirty="0" err="1"/>
              <a:t>r.total_review</a:t>
            </a:r>
            <a:r>
              <a:rPr lang="en-US" dirty="0"/>
              <a:t>,    round(</a:t>
            </a:r>
            <a:r>
              <a:rPr lang="en-US" dirty="0" err="1"/>
              <a:t>r.avg_star</a:t>
            </a:r>
            <a:r>
              <a:rPr lang="en-US" dirty="0"/>
              <a:t>, 1) as </a:t>
            </a:r>
            <a:r>
              <a:rPr lang="en-US" dirty="0" err="1"/>
              <a:t>avg_starFROM</a:t>
            </a:r>
            <a:r>
              <a:rPr lang="en-US" dirty="0"/>
              <a:t>    </a:t>
            </a:r>
            <a:r>
              <a:rPr lang="en-US" dirty="0" err="1"/>
              <a:t>lms.course</a:t>
            </a:r>
            <a:r>
              <a:rPr lang="en-US" dirty="0"/>
              <a:t> c        JOIN    user u ON </a:t>
            </a:r>
            <a:r>
              <a:rPr lang="en-US" dirty="0" err="1"/>
              <a:t>c.mentor_id</a:t>
            </a:r>
            <a:r>
              <a:rPr lang="en-US" dirty="0"/>
              <a:t> = u.id        JOIN    </a:t>
            </a:r>
            <a:r>
              <a:rPr lang="en-US" dirty="0" err="1"/>
              <a:t>section_count</a:t>
            </a:r>
            <a:r>
              <a:rPr lang="en-US" dirty="0"/>
              <a:t> s ON c.id = </a:t>
            </a:r>
            <a:r>
              <a:rPr lang="en-US" dirty="0" err="1"/>
              <a:t>s.course_id</a:t>
            </a:r>
            <a:r>
              <a:rPr lang="en-US" dirty="0"/>
              <a:t>        JOIN     </a:t>
            </a:r>
            <a:r>
              <a:rPr lang="en-US" dirty="0" err="1"/>
              <a:t>review_count</a:t>
            </a:r>
            <a:r>
              <a:rPr lang="en-US" dirty="0"/>
              <a:t> r on c.id = </a:t>
            </a:r>
            <a:r>
              <a:rPr lang="en-US" dirty="0" err="1"/>
              <a:t>r.source_id</a:t>
            </a:r>
            <a:r>
              <a:rPr lang="en-US" dirty="0"/>
              <a:t>    WHERE c.id = 'C1'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74900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    l.id,    title,    transcript,    summary,    </a:t>
            </a:r>
            <a:r>
              <a:rPr lang="en-US" dirty="0" err="1"/>
              <a:t>l.asset_id</a:t>
            </a:r>
            <a:r>
              <a:rPr lang="en-US" dirty="0"/>
              <a:t>,    u.name,    </a:t>
            </a:r>
            <a:r>
              <a:rPr lang="en-US" dirty="0" err="1"/>
              <a:t>d.contentFROM</a:t>
            </a:r>
            <a:r>
              <a:rPr lang="en-US" dirty="0"/>
              <a:t>    </a:t>
            </a:r>
            <a:r>
              <a:rPr lang="en-US" dirty="0" err="1"/>
              <a:t>lms.lesson</a:t>
            </a:r>
            <a:r>
              <a:rPr lang="en-US" dirty="0"/>
              <a:t> l        JOIN    discussion d ON l.id = </a:t>
            </a:r>
            <a:r>
              <a:rPr lang="en-US" dirty="0" err="1"/>
              <a:t>d.lesson_id</a:t>
            </a:r>
            <a:r>
              <a:rPr lang="en-US" dirty="0"/>
              <a:t>        JOIN    user u ON u.id = </a:t>
            </a:r>
            <a:r>
              <a:rPr lang="en-US" dirty="0" err="1"/>
              <a:t>d.user_idWHERE</a:t>
            </a:r>
            <a:r>
              <a:rPr lang="en-US" dirty="0"/>
              <a:t>    l.id = 2;</a:t>
            </a:r>
          </a:p>
          <a:p>
            <a:r>
              <a:rPr lang="en-US" dirty="0"/>
              <a:t>SELECT     name AS </a:t>
            </a:r>
            <a:r>
              <a:rPr lang="en-US" dirty="0" err="1"/>
              <a:t>section_name</a:t>
            </a:r>
            <a:r>
              <a:rPr lang="en-US" dirty="0"/>
              <a:t>, l.id, </a:t>
            </a:r>
            <a:r>
              <a:rPr lang="en-US" dirty="0" err="1"/>
              <a:t>titleFROM</a:t>
            </a:r>
            <a:r>
              <a:rPr lang="en-US" dirty="0"/>
              <a:t>    </a:t>
            </a:r>
            <a:r>
              <a:rPr lang="en-US" dirty="0" err="1"/>
              <a:t>lms.section</a:t>
            </a:r>
            <a:r>
              <a:rPr lang="en-US" dirty="0"/>
              <a:t> s        JOIN    lesson l ON s.id = </a:t>
            </a:r>
            <a:r>
              <a:rPr lang="en-US" dirty="0" err="1"/>
              <a:t>l.section_idWHERE</a:t>
            </a:r>
            <a:r>
              <a:rPr lang="en-US" dirty="0"/>
              <a:t>    s.id = 1;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62776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title, description , u.name, </a:t>
            </a:r>
            <a:r>
              <a:rPr lang="en-US" dirty="0" err="1"/>
              <a:t>l.created_at</a:t>
            </a:r>
            <a:r>
              <a:rPr lang="en-US" dirty="0"/>
              <a:t>  FROM </a:t>
            </a:r>
            <a:r>
              <a:rPr lang="en-US" dirty="0" err="1"/>
              <a:t>lms.learningpath</a:t>
            </a:r>
            <a:r>
              <a:rPr lang="en-US" dirty="0"/>
              <a:t> l join user u on </a:t>
            </a:r>
            <a:r>
              <a:rPr lang="en-US" dirty="0" err="1"/>
              <a:t>l.mentor_id</a:t>
            </a:r>
            <a:r>
              <a:rPr lang="en-US" dirty="0"/>
              <a:t> = u.id;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49379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count(*) as </a:t>
            </a:r>
            <a:r>
              <a:rPr lang="en-US" dirty="0" err="1"/>
              <a:t>total_course</a:t>
            </a:r>
            <a:r>
              <a:rPr lang="en-US" dirty="0"/>
              <a:t> FROM </a:t>
            </a:r>
            <a:r>
              <a:rPr lang="en-US" dirty="0" err="1"/>
              <a:t>lms.menteecourse</a:t>
            </a:r>
            <a:r>
              <a:rPr lang="en-US" dirty="0"/>
              <a:t> where </a:t>
            </a:r>
            <a:r>
              <a:rPr lang="en-US" dirty="0" err="1"/>
              <a:t>mentee_id</a:t>
            </a:r>
            <a:r>
              <a:rPr lang="en-US" dirty="0"/>
              <a:t> = 11;</a:t>
            </a:r>
          </a:p>
          <a:p>
            <a:r>
              <a:rPr lang="en-US" dirty="0"/>
              <a:t>SELECT count(*) as </a:t>
            </a:r>
            <a:r>
              <a:rPr lang="en-US" dirty="0" err="1"/>
              <a:t>complete_course</a:t>
            </a:r>
            <a:r>
              <a:rPr lang="en-US" dirty="0"/>
              <a:t> FROM </a:t>
            </a:r>
            <a:r>
              <a:rPr lang="en-US" dirty="0" err="1"/>
              <a:t>menteecourse</a:t>
            </a:r>
            <a:r>
              <a:rPr lang="en-US" dirty="0"/>
              <a:t> where  </a:t>
            </a:r>
            <a:r>
              <a:rPr lang="en-US" dirty="0" err="1"/>
              <a:t>mentee_id</a:t>
            </a:r>
            <a:r>
              <a:rPr lang="en-US" dirty="0"/>
              <a:t> = 11 and </a:t>
            </a:r>
            <a:r>
              <a:rPr lang="en-US" dirty="0" err="1"/>
              <a:t>cert_id</a:t>
            </a:r>
            <a:r>
              <a:rPr lang="en-US" dirty="0"/>
              <a:t> is not null;</a:t>
            </a:r>
          </a:p>
          <a:p>
            <a:r>
              <a:rPr lang="en-US" dirty="0"/>
              <a:t>SELECT count(*) as </a:t>
            </a:r>
            <a:r>
              <a:rPr lang="en-US" dirty="0" err="1"/>
              <a:t>total_quiz</a:t>
            </a:r>
            <a:r>
              <a:rPr lang="en-US" dirty="0"/>
              <a:t> FROM </a:t>
            </a:r>
            <a:r>
              <a:rPr lang="en-US" dirty="0" err="1"/>
              <a:t>quizresult</a:t>
            </a:r>
            <a:r>
              <a:rPr lang="en-US" dirty="0"/>
              <a:t> where  </a:t>
            </a:r>
            <a:r>
              <a:rPr lang="en-US" dirty="0" err="1"/>
              <a:t>mentee_id</a:t>
            </a:r>
            <a:r>
              <a:rPr lang="en-US" dirty="0"/>
              <a:t> = 11;</a:t>
            </a:r>
          </a:p>
          <a:p>
            <a:r>
              <a:rPr lang="en-US" dirty="0"/>
              <a:t>SELECT count(*) as </a:t>
            </a:r>
            <a:r>
              <a:rPr lang="en-US" dirty="0" err="1"/>
              <a:t>pass_quiz</a:t>
            </a:r>
            <a:r>
              <a:rPr lang="en-US" dirty="0"/>
              <a:t> FROM </a:t>
            </a:r>
            <a:r>
              <a:rPr lang="en-US" dirty="0" err="1"/>
              <a:t>quizresult</a:t>
            </a:r>
            <a:r>
              <a:rPr lang="en-US" dirty="0"/>
              <a:t> where  </a:t>
            </a:r>
            <a:r>
              <a:rPr lang="en-US" dirty="0" err="1"/>
              <a:t>mentee_id</a:t>
            </a:r>
            <a:r>
              <a:rPr lang="en-US" dirty="0"/>
              <a:t> = 11 and result = 1;</a:t>
            </a:r>
          </a:p>
          <a:p>
            <a:r>
              <a:rPr lang="en-US" dirty="0"/>
              <a:t>SELECT     </a:t>
            </a:r>
            <a:r>
              <a:rPr lang="en-US" dirty="0" err="1"/>
              <a:t>course_id</a:t>
            </a:r>
            <a:r>
              <a:rPr lang="en-US" dirty="0"/>
              <a:t>,     progress,     name,     CASE         WHEN progress = 0 THEN 'Pending'        WHEN progress &lt; 100 THEN 'Processing'         ELSE 'Completed'     END AS tag FROM </a:t>
            </a:r>
            <a:r>
              <a:rPr lang="en-US" dirty="0" err="1"/>
              <a:t>menteecourse</a:t>
            </a:r>
            <a:r>
              <a:rPr lang="en-US" dirty="0"/>
              <a:t> me JOIN course c ON </a:t>
            </a:r>
            <a:r>
              <a:rPr lang="en-US" dirty="0" err="1"/>
              <a:t>me.course_id</a:t>
            </a:r>
            <a:r>
              <a:rPr lang="en-US" dirty="0"/>
              <a:t> = c.id WHERE </a:t>
            </a:r>
            <a:r>
              <a:rPr lang="en-US" dirty="0" err="1"/>
              <a:t>mentee_id</a:t>
            </a:r>
            <a:r>
              <a:rPr lang="en-US" dirty="0"/>
              <a:t> = 11;</a:t>
            </a:r>
          </a:p>
          <a:p>
            <a:r>
              <a:rPr lang="en-US" dirty="0"/>
              <a:t>SELECT    status,    ROUND((COUNT(*) * 100.0 / </a:t>
            </a:r>
            <a:r>
              <a:rPr lang="en-US" dirty="0" err="1"/>
              <a:t>total_courses</a:t>
            </a:r>
            <a:r>
              <a:rPr lang="en-US" dirty="0"/>
              <a:t>), 2) AS </a:t>
            </a:r>
            <a:r>
              <a:rPr lang="en-US" dirty="0" err="1"/>
              <a:t>percentageFROM</a:t>
            </a:r>
            <a:r>
              <a:rPr lang="en-US" dirty="0"/>
              <a:t> (    SELECT        CASE             WHEN progress = 0 THEN 'Pending'            WHEN progress &lt; 100 THEN 'Processing'             ELSE 'Completed'         END AS status,        COUNT(*) OVER() AS </a:t>
            </a:r>
            <a:r>
              <a:rPr lang="en-US" dirty="0" err="1"/>
              <a:t>total_courses</a:t>
            </a:r>
            <a:r>
              <a:rPr lang="en-US" dirty="0"/>
              <a:t>    FROM </a:t>
            </a:r>
            <a:r>
              <a:rPr lang="en-US" dirty="0" err="1"/>
              <a:t>menteecourse</a:t>
            </a:r>
            <a:r>
              <a:rPr lang="en-US" dirty="0"/>
              <a:t> me    JOIN course c ON </a:t>
            </a:r>
            <a:r>
              <a:rPr lang="en-US" dirty="0" err="1"/>
              <a:t>me.course_id</a:t>
            </a:r>
            <a:r>
              <a:rPr lang="en-US" dirty="0"/>
              <a:t> = c.id    WHERE </a:t>
            </a:r>
            <a:r>
              <a:rPr lang="en-US" dirty="0" err="1"/>
              <a:t>mentee_id</a:t>
            </a:r>
            <a:r>
              <a:rPr lang="en-US" dirty="0"/>
              <a:t> = 11) </a:t>
            </a:r>
            <a:r>
              <a:rPr lang="en-US" dirty="0" err="1"/>
              <a:t>subqueryGROUP</a:t>
            </a:r>
            <a:r>
              <a:rPr lang="en-US" dirty="0"/>
              <a:t> BY status, </a:t>
            </a:r>
            <a:r>
              <a:rPr lang="en-US" dirty="0" err="1"/>
              <a:t>total_courses</a:t>
            </a:r>
            <a:r>
              <a:rPr lang="en-US" dirty="0"/>
              <a:t>;</a:t>
            </a:r>
          </a:p>
          <a:p>
            <a:r>
              <a:rPr lang="en-US" dirty="0"/>
              <a:t>SELECT sum(</a:t>
            </a:r>
            <a:r>
              <a:rPr lang="en-US" dirty="0" err="1"/>
              <a:t>online_time</a:t>
            </a:r>
            <a:r>
              <a:rPr lang="en-US" dirty="0"/>
              <a:t>), month(</a:t>
            </a:r>
            <a:r>
              <a:rPr lang="en-US" dirty="0" err="1"/>
              <a:t>online_date</a:t>
            </a:r>
            <a:r>
              <a:rPr lang="en-US" dirty="0"/>
              <a:t>) as monthly FROM </a:t>
            </a:r>
            <a:r>
              <a:rPr lang="en-US" dirty="0" err="1"/>
              <a:t>lms.online</a:t>
            </a:r>
            <a:r>
              <a:rPr lang="en-US" dirty="0"/>
              <a:t> where </a:t>
            </a:r>
            <a:r>
              <a:rPr lang="en-US" dirty="0" err="1"/>
              <a:t>user_id</a:t>
            </a:r>
            <a:r>
              <a:rPr lang="en-US" dirty="0"/>
              <a:t> = 7 group by month(</a:t>
            </a:r>
            <a:r>
              <a:rPr lang="en-US" dirty="0" err="1"/>
              <a:t>online_date</a:t>
            </a:r>
            <a:r>
              <a:rPr lang="en-US" dirty="0"/>
              <a:t>);</a:t>
            </a:r>
          </a:p>
          <a:p>
            <a:r>
              <a:rPr lang="en-US" dirty="0"/>
              <a:t>SELECT s.name as </a:t>
            </a:r>
            <a:r>
              <a:rPr lang="en-US" dirty="0" err="1"/>
              <a:t>section_name</a:t>
            </a:r>
            <a:r>
              <a:rPr lang="en-US" dirty="0"/>
              <a:t>, q.name as </a:t>
            </a:r>
            <a:r>
              <a:rPr lang="en-US" dirty="0" err="1"/>
              <a:t>quiz_name</a:t>
            </a:r>
            <a:r>
              <a:rPr lang="en-US" dirty="0"/>
              <a:t> FROM </a:t>
            </a:r>
            <a:r>
              <a:rPr lang="en-US" dirty="0" err="1"/>
              <a:t>lms.menteecourse</a:t>
            </a:r>
            <a:r>
              <a:rPr lang="en-US" dirty="0"/>
              <a:t> mc join section s on </a:t>
            </a:r>
            <a:r>
              <a:rPr lang="en-US" dirty="0" err="1"/>
              <a:t>mc.course_id</a:t>
            </a:r>
            <a:r>
              <a:rPr lang="en-US" dirty="0"/>
              <a:t> = </a:t>
            </a:r>
            <a:r>
              <a:rPr lang="en-US" dirty="0" err="1"/>
              <a:t>s.course_id</a:t>
            </a:r>
            <a:r>
              <a:rPr lang="en-US" dirty="0"/>
              <a:t> join quiz q on s.id = </a:t>
            </a:r>
            <a:r>
              <a:rPr lang="en-US" dirty="0" err="1"/>
              <a:t>q.section_id</a:t>
            </a:r>
            <a:r>
              <a:rPr lang="en-US" dirty="0"/>
              <a:t> where </a:t>
            </a:r>
            <a:r>
              <a:rPr lang="en-US" dirty="0" err="1"/>
              <a:t>mentee_id</a:t>
            </a:r>
            <a:r>
              <a:rPr lang="en-US" dirty="0"/>
              <a:t> = 11 and q.id not in (SELECT </a:t>
            </a:r>
            <a:r>
              <a:rPr lang="en-US" dirty="0" err="1"/>
              <a:t>quiz_id</a:t>
            </a:r>
            <a:r>
              <a:rPr lang="en-US" dirty="0"/>
              <a:t> FROM </a:t>
            </a:r>
            <a:r>
              <a:rPr lang="en-US" dirty="0" err="1"/>
              <a:t>quizresult</a:t>
            </a:r>
            <a:r>
              <a:rPr lang="en-US" dirty="0"/>
              <a:t> where </a:t>
            </a:r>
            <a:r>
              <a:rPr lang="en-US" dirty="0" err="1"/>
              <a:t>mentee_id</a:t>
            </a:r>
            <a:r>
              <a:rPr lang="en-US" dirty="0"/>
              <a:t> = 11 and result is true);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9775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    SUM(price) AS </a:t>
            </a:r>
            <a:r>
              <a:rPr lang="en-US" dirty="0" err="1"/>
              <a:t>revenueFROM</a:t>
            </a:r>
            <a:r>
              <a:rPr lang="en-US" dirty="0"/>
              <a:t>    course c        JOIN    </a:t>
            </a:r>
            <a:r>
              <a:rPr lang="en-US" dirty="0" err="1"/>
              <a:t>menteecourse</a:t>
            </a:r>
            <a:r>
              <a:rPr lang="en-US" dirty="0"/>
              <a:t> mc ON c.id = </a:t>
            </a:r>
            <a:r>
              <a:rPr lang="en-US" dirty="0" err="1"/>
              <a:t>mc.course_id</a:t>
            </a:r>
            <a:r>
              <a:rPr lang="en-US" dirty="0"/>
              <a:t> AND </a:t>
            </a:r>
            <a:r>
              <a:rPr lang="en-US" dirty="0" err="1"/>
              <a:t>mentor_id</a:t>
            </a:r>
            <a:r>
              <a:rPr lang="en-US" dirty="0"/>
              <a:t> = 2;</a:t>
            </a:r>
          </a:p>
          <a:p>
            <a:r>
              <a:rPr lang="en-US" dirty="0"/>
              <a:t>SELECT     COUNT(id) </a:t>
            </a:r>
            <a:r>
              <a:rPr lang="en-US" dirty="0" err="1"/>
              <a:t>total_courseFROM</a:t>
            </a:r>
            <a:r>
              <a:rPr lang="en-US" dirty="0"/>
              <a:t>    </a:t>
            </a:r>
            <a:r>
              <a:rPr lang="en-US" dirty="0" err="1"/>
              <a:t>courseWHERE</a:t>
            </a:r>
            <a:r>
              <a:rPr lang="en-US" dirty="0"/>
              <a:t>    </a:t>
            </a:r>
            <a:r>
              <a:rPr lang="en-US" dirty="0" err="1"/>
              <a:t>mentor_id</a:t>
            </a:r>
            <a:r>
              <a:rPr lang="en-US" dirty="0"/>
              <a:t> = 2;</a:t>
            </a:r>
          </a:p>
          <a:p>
            <a:r>
              <a:rPr lang="en-US" dirty="0"/>
              <a:t>SELECT     count(distinct </a:t>
            </a:r>
            <a:r>
              <a:rPr lang="en-US" dirty="0" err="1"/>
              <a:t>mentee_id</a:t>
            </a:r>
            <a:r>
              <a:rPr lang="en-US" dirty="0"/>
              <a:t>) AS </a:t>
            </a:r>
            <a:r>
              <a:rPr lang="en-US" dirty="0" err="1"/>
              <a:t>total_studentFROM</a:t>
            </a:r>
            <a:r>
              <a:rPr lang="en-US" dirty="0"/>
              <a:t>    course c        JOIN    </a:t>
            </a:r>
            <a:r>
              <a:rPr lang="en-US" dirty="0" err="1"/>
              <a:t>menteecourse</a:t>
            </a:r>
            <a:r>
              <a:rPr lang="en-US" dirty="0"/>
              <a:t> mc ON c.id = </a:t>
            </a:r>
            <a:r>
              <a:rPr lang="en-US" dirty="0" err="1"/>
              <a:t>mc.course_id</a:t>
            </a:r>
            <a:r>
              <a:rPr lang="en-US" dirty="0"/>
              <a:t> AND </a:t>
            </a:r>
            <a:r>
              <a:rPr lang="en-US" dirty="0" err="1"/>
              <a:t>mentor_id</a:t>
            </a:r>
            <a:r>
              <a:rPr lang="en-US" dirty="0"/>
              <a:t> = 2;</a:t>
            </a:r>
          </a:p>
          <a:p>
            <a:r>
              <a:rPr lang="en-US" dirty="0"/>
              <a:t>SELECT     COUNT(u.id)FROM    course c        JOIN    </a:t>
            </a:r>
            <a:r>
              <a:rPr lang="en-US" dirty="0" err="1"/>
              <a:t>menteecourse</a:t>
            </a:r>
            <a:r>
              <a:rPr lang="en-US" dirty="0"/>
              <a:t> mc ON c.id = </a:t>
            </a:r>
            <a:r>
              <a:rPr lang="en-US" dirty="0" err="1"/>
              <a:t>mc.course_id</a:t>
            </a:r>
            <a:r>
              <a:rPr lang="en-US" dirty="0"/>
              <a:t>        JOIN    user u ON </a:t>
            </a:r>
            <a:r>
              <a:rPr lang="en-US" dirty="0" err="1"/>
              <a:t>mc.mentee_id</a:t>
            </a:r>
            <a:r>
              <a:rPr lang="en-US" dirty="0"/>
              <a:t> = </a:t>
            </a:r>
            <a:r>
              <a:rPr lang="en-US" dirty="0" err="1"/>
              <a:t>u.idWHERE</a:t>
            </a:r>
            <a:r>
              <a:rPr lang="en-US" dirty="0"/>
              <a:t>    </a:t>
            </a:r>
            <a:r>
              <a:rPr lang="en-US" dirty="0" err="1"/>
              <a:t>u.is_active</a:t>
            </a:r>
            <a:r>
              <a:rPr lang="en-US" dirty="0"/>
              <a:t> IS TRUE;</a:t>
            </a:r>
          </a:p>
          <a:p>
            <a:r>
              <a:rPr lang="en-US" dirty="0"/>
              <a:t>SELECT     COUNT(*) AS </a:t>
            </a:r>
            <a:r>
              <a:rPr lang="en-US" dirty="0" err="1"/>
              <a:t>new_enrollmentFROM</a:t>
            </a:r>
            <a:r>
              <a:rPr lang="en-US" dirty="0"/>
              <a:t>    course c        JOIN    </a:t>
            </a:r>
            <a:r>
              <a:rPr lang="en-US" dirty="0" err="1"/>
              <a:t>menteecourse</a:t>
            </a:r>
            <a:r>
              <a:rPr lang="en-US" dirty="0"/>
              <a:t> mc ON c.id = </a:t>
            </a:r>
            <a:r>
              <a:rPr lang="en-US" dirty="0" err="1"/>
              <a:t>mc.course_idWHERE</a:t>
            </a:r>
            <a:r>
              <a:rPr lang="en-US" dirty="0"/>
              <a:t>    DATEDIFF(CURRENT_TIMESTAMP, </a:t>
            </a:r>
            <a:r>
              <a:rPr lang="en-US" dirty="0" err="1"/>
              <a:t>enroll_at</a:t>
            </a:r>
            <a:r>
              <a:rPr lang="en-US" dirty="0"/>
              <a:t>) &lt; 7        AND </a:t>
            </a:r>
            <a:r>
              <a:rPr lang="en-US" dirty="0" err="1"/>
              <a:t>mentor_id</a:t>
            </a:r>
            <a:r>
              <a:rPr lang="en-US" dirty="0"/>
              <a:t> = 2;</a:t>
            </a:r>
          </a:p>
          <a:p>
            <a:r>
              <a:rPr lang="en-US" dirty="0"/>
              <a:t>SELECT     c.name, SUM(price) AS revenue, COUNT(*) AS </a:t>
            </a:r>
            <a:r>
              <a:rPr lang="en-US" dirty="0" err="1"/>
              <a:t>quantityFROM</a:t>
            </a:r>
            <a:r>
              <a:rPr lang="en-US" dirty="0"/>
              <a:t>    course c        JOIN    </a:t>
            </a:r>
            <a:r>
              <a:rPr lang="en-US" dirty="0" err="1"/>
              <a:t>menteecourse</a:t>
            </a:r>
            <a:r>
              <a:rPr lang="en-US" dirty="0"/>
              <a:t> mc ON c.id = </a:t>
            </a:r>
            <a:r>
              <a:rPr lang="en-US" dirty="0" err="1"/>
              <a:t>mc.course_idWHERE</a:t>
            </a:r>
            <a:r>
              <a:rPr lang="en-US" dirty="0"/>
              <a:t>    </a:t>
            </a:r>
            <a:r>
              <a:rPr lang="en-US" dirty="0" err="1"/>
              <a:t>mentor_id</a:t>
            </a:r>
            <a:r>
              <a:rPr lang="en-US" dirty="0"/>
              <a:t> = 2GROUP BY </a:t>
            </a:r>
            <a:r>
              <a:rPr lang="en-US" dirty="0" err="1"/>
              <a:t>c.nameORDER</a:t>
            </a:r>
            <a:r>
              <a:rPr lang="en-US" dirty="0"/>
              <a:t> BY revenue;</a:t>
            </a:r>
          </a:p>
          <a:p>
            <a:r>
              <a:rPr lang="en-US" dirty="0"/>
              <a:t>SELECT     </a:t>
            </a:r>
            <a:r>
              <a:rPr lang="en-US" dirty="0" err="1"/>
              <a:t>rating_star</a:t>
            </a:r>
            <a:r>
              <a:rPr lang="en-US" dirty="0"/>
              <a:t>, </a:t>
            </a:r>
            <a:r>
              <a:rPr lang="en-US" dirty="0" err="1"/>
              <a:t>u.nameFROM</a:t>
            </a:r>
            <a:r>
              <a:rPr lang="en-US" dirty="0"/>
              <a:t>    review r        JOIN    course c ON </a:t>
            </a:r>
            <a:r>
              <a:rPr lang="en-US" dirty="0" err="1"/>
              <a:t>source_id</a:t>
            </a:r>
            <a:r>
              <a:rPr lang="en-US" dirty="0"/>
              <a:t> = c.id AND </a:t>
            </a:r>
            <a:r>
              <a:rPr lang="en-US" dirty="0" err="1"/>
              <a:t>c.mentor_id</a:t>
            </a:r>
            <a:r>
              <a:rPr lang="en-US" dirty="0"/>
              <a:t> = 2        JOIN    user u ON </a:t>
            </a:r>
            <a:r>
              <a:rPr lang="en-US" dirty="0" err="1"/>
              <a:t>r.mentee_id</a:t>
            </a:r>
            <a:r>
              <a:rPr lang="en-US" dirty="0"/>
              <a:t> = </a:t>
            </a:r>
            <a:r>
              <a:rPr lang="en-US" dirty="0" err="1"/>
              <a:t>u.idORDER</a:t>
            </a:r>
            <a:r>
              <a:rPr lang="en-US" dirty="0"/>
              <a:t> BY </a:t>
            </a:r>
            <a:r>
              <a:rPr lang="en-US" dirty="0" err="1"/>
              <a:t>r.review_at</a:t>
            </a:r>
            <a:r>
              <a:rPr lang="en-US" dirty="0"/>
              <a:t> DESCLIMIT 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0058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name from tag;</a:t>
            </a:r>
          </a:p>
          <a:p>
            <a:r>
              <a:rPr lang="en-US" dirty="0"/>
              <a:t>SELECT name FROM category;</a:t>
            </a:r>
          </a:p>
          <a:p>
            <a:r>
              <a:rPr lang="en-US" dirty="0"/>
              <a:t>SELECT     </a:t>
            </a:r>
            <a:r>
              <a:rPr lang="en-US" dirty="0" err="1"/>
              <a:t>course_id</a:t>
            </a:r>
            <a:r>
              <a:rPr lang="en-US" dirty="0"/>
              <a:t>, </a:t>
            </a:r>
            <a:r>
              <a:rPr lang="en-US" dirty="0" err="1"/>
              <a:t>asset_idFROM</a:t>
            </a:r>
            <a:r>
              <a:rPr lang="en-US" dirty="0"/>
              <a:t>    </a:t>
            </a:r>
            <a:r>
              <a:rPr lang="en-US" dirty="0" err="1"/>
              <a:t>imagebanner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05571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/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E7BCA-FF9A-86C4-163D-494ED3E694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25569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E7BCA-FF9A-86C4-163D-494ED3E694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14BDA87-C9C8-CD58-C9D7-0C952C1D73C0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792971C-5B5B-A6FA-F013-3425E23F0398}"/>
              </a:ext>
            </a:extLst>
          </p:cNvPr>
          <p:cNvGrpSpPr/>
          <p:nvPr userDrawn="1"/>
        </p:nvGrpSpPr>
        <p:grpSpPr>
          <a:xfrm>
            <a:off x="2351237" y="3370961"/>
            <a:ext cx="7489526" cy="1214079"/>
            <a:chOff x="2351237" y="4661428"/>
            <a:chExt cx="7489526" cy="1214079"/>
          </a:xfrm>
          <a:solidFill>
            <a:schemeClr val="bg1"/>
          </a:solidFill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4000F00-176B-F700-F10A-6EE4FA8D7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51237" y="4661428"/>
              <a:ext cx="7489526" cy="432000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2E4C65FC-40D0-028A-67FF-E45E9578E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62923" y="5641507"/>
              <a:ext cx="5466154" cy="23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48544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058721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orient="horz" pos="1359" userDrawn="1">
          <p15:clr>
            <a:srgbClr val="FBAE40"/>
          </p15:clr>
        </p15:guide>
        <p15:guide id="22" pos="3568" userDrawn="1">
          <p15:clr>
            <a:srgbClr val="FBAE40"/>
          </p15:clr>
        </p15:guide>
        <p15:guide id="23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2323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66155744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50394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39D5703-BD1C-3A16-A4A7-30E0EE62B0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8285287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828655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6092407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492" userDrawn="1">
          <p15:clr>
            <a:srgbClr val="FBAE40"/>
          </p15:clr>
        </p15:guide>
        <p15:guide id="24" pos="576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text with 1/3 image + white space fo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83663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57B48F4-BDD6-6F20-ED74-A0F80415BF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1425" y="5131789"/>
            <a:ext cx="3178576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3853468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21622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8" y="2157413"/>
            <a:ext cx="3928356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8" y="1530000"/>
            <a:ext cx="3928356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7C43C1D-0D5A-3546-923A-9906F73102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2355" y="2157413"/>
            <a:ext cx="3924931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25734A7E-A371-8589-95F1-486EF3BDC2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2355" y="1530000"/>
            <a:ext cx="392493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5B0D54-9E65-6676-5BE0-B1EC73550C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15322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9" orient="horz" pos="963" userDrawn="1">
          <p15:clr>
            <a:srgbClr val="FBAE40"/>
          </p15:clr>
        </p15:guide>
        <p15:guide id="20" pos="270" userDrawn="1">
          <p15:clr>
            <a:srgbClr val="FBAE40"/>
          </p15:clr>
        </p15:guide>
        <p15:guide id="21" orient="horz" pos="692" userDrawn="1">
          <p15:clr>
            <a:srgbClr val="FBAE40"/>
          </p15:clr>
        </p15:guide>
        <p15:guide id="22" orient="horz" pos="4049" userDrawn="1">
          <p15:clr>
            <a:srgbClr val="FBAE40"/>
          </p15:clr>
        </p15:guide>
        <p15:guide id="23" orient="horz" pos="1359" userDrawn="1">
          <p15:clr>
            <a:srgbClr val="FBAE40"/>
          </p15:clr>
        </p15:guide>
        <p15:guide id="24" pos="5490" userDrawn="1">
          <p15:clr>
            <a:srgbClr val="FBAE40"/>
          </p15:clr>
        </p15:guide>
        <p15:guide id="25" pos="5760" userDrawn="1">
          <p15:clr>
            <a:srgbClr val="FBAE40"/>
          </p15:clr>
        </p15:guide>
        <p15:guide id="26" pos="3018" userDrawn="1">
          <p15:clr>
            <a:srgbClr val="FBAE40"/>
          </p15:clr>
        </p15:guide>
        <p15:guide id="27" pos="274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26307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9187" y="1528763"/>
            <a:ext cx="5232602" cy="4896000"/>
          </a:xfrm>
        </p:spPr>
        <p:txBody>
          <a:bodyPr/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7" name="Text Placeholder 38">
            <a:extLst>
              <a:ext uri="{FF2B5EF4-FFF2-40B4-BE49-F238E27FC236}">
                <a16:creationId xmlns:a16="http://schemas.microsoft.com/office/drawing/2014/main" id="{6E9374FC-ECE4-7A38-5807-87AE94A088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4001" y="4365382"/>
            <a:ext cx="4798800" cy="2062406"/>
          </a:xfrm>
          <a:solidFill>
            <a:schemeClr val="tx2">
              <a:alpha val="85000"/>
            </a:schemeClr>
          </a:solidFill>
        </p:spPr>
        <p:txBody>
          <a:bodyPr lIns="288000" tIns="288000" rIns="288000" bIns="288000" anchor="b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4" name="Text Placeholder 43">
            <a:extLst>
              <a:ext uri="{FF2B5EF4-FFF2-40B4-BE49-F238E27FC236}">
                <a16:creationId xmlns:a16="http://schemas.microsoft.com/office/drawing/2014/main" id="{38EE8FDF-DB06-4651-3389-787CA10E77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4001" y="4238556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77" name="Text Placeholder 43">
            <a:extLst>
              <a:ext uri="{FF2B5EF4-FFF2-40B4-BE49-F238E27FC236}">
                <a16:creationId xmlns:a16="http://schemas.microsoft.com/office/drawing/2014/main" id="{9A496C9E-D567-76DE-1404-D4A0596855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 flipV="1">
            <a:off x="5374801" y="6292522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498870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6" pos="3840">
          <p15:clr>
            <a:srgbClr val="FBAE40"/>
          </p15:clr>
        </p15:guide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pos="411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text with ima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94459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3475239"/>
            <a:ext cx="11329789" cy="295254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FF00CA-6EEE-1446-767F-22A63CDAE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68109393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1916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218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 slide / full-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6345F9D-58D8-A03C-2C14-3C466D3CB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96876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6345F9D-58D8-A03C-2C14-3C466D3CB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4414B2E-C340-9140-1BD1-92410CBF7B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4" name="Text Placeholder 38">
            <a:extLst>
              <a:ext uri="{FF2B5EF4-FFF2-40B4-BE49-F238E27FC236}">
                <a16:creationId xmlns:a16="http://schemas.microsoft.com/office/drawing/2014/main" id="{9765689A-1419-4CD4-170E-F5C60B6417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098000"/>
            <a:ext cx="8640000" cy="1487991"/>
          </a:xfrm>
          <a:solidFill>
            <a:schemeClr val="tx2">
              <a:alpha val="85000"/>
            </a:schemeClr>
          </a:solidFill>
        </p:spPr>
        <p:txBody>
          <a:bodyPr wrap="square" lIns="432000" tIns="432000" rIns="432000" bIns="432000" anchor="t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4000" b="1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Text, 40pt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8E425FDA-ACD2-D989-043B-F820E6AB51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41432" y="172618"/>
            <a:ext cx="1350568" cy="684364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56795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3" pos="270" userDrawn="1">
          <p15:clr>
            <a:srgbClr val="FBAE40"/>
          </p15:clr>
        </p15:guide>
        <p15:guide id="4" pos="571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1297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B1008097-4228-1AEA-6834-837AEB6C76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4813706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0" pos="270" userDrawn="1">
          <p15:clr>
            <a:srgbClr val="FBAE40"/>
          </p15:clr>
        </p15:guide>
        <p15:guide id="11" orient="horz" pos="69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51406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6136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298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6136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298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2CF4B-8A3C-13FA-BECD-9DB01F4A6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3304646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846660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97672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575FA654-6B49-780A-BFB4-222C9877472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5842F8D1-C8E7-B7F7-193F-396D7F0C1FD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F7ED4793-8249-B71F-2BD9-1E188E58956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01AD36-B7B0-8DA3-E4DF-7B92563C34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187357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71151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D01BDA65-4A3A-8C7F-6D57-257CEA15EDA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822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822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B19CB6E8-97CB-822F-3F85-A7275483C4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50847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6" name="Text Placeholder 43">
            <a:extLst>
              <a:ext uri="{FF2B5EF4-FFF2-40B4-BE49-F238E27FC236}">
                <a16:creationId xmlns:a16="http://schemas.microsoft.com/office/drawing/2014/main" id="{2EF03F68-E44D-2D1B-E3CF-23E57CD8AC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0847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F69C67C-E89D-2384-2449-3AE3B29A56D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4675A820-B82C-20ED-4FD7-8096B1F92A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DF422E5E-8133-BB32-C099-047DCCC1623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B07921-E735-F94C-40EB-71F2AF0C4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09191098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10138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Picture Placeholder 3">
            <a:extLst>
              <a:ext uri="{FF2B5EF4-FFF2-40B4-BE49-F238E27FC236}">
                <a16:creationId xmlns:a16="http://schemas.microsoft.com/office/drawing/2014/main" id="{05696C37-BDF4-2F3D-603C-E184461059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E7C418BE-D8E0-8035-E432-74FD98A897B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99175D0A-6D9D-DBBC-30F3-D0FC5D29CD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43">
            <a:extLst>
              <a:ext uri="{FF2B5EF4-FFF2-40B4-BE49-F238E27FC236}">
                <a16:creationId xmlns:a16="http://schemas.microsoft.com/office/drawing/2014/main" id="{70D8A088-B7AE-9853-F92D-69BFEFB60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101E0012-1AFC-2117-1AFF-131E7D68BC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2" name="Text Placeholder 43">
            <a:extLst>
              <a:ext uri="{FF2B5EF4-FFF2-40B4-BE49-F238E27FC236}">
                <a16:creationId xmlns:a16="http://schemas.microsoft.com/office/drawing/2014/main" id="{76B9F0EE-35D9-4F4C-DF19-6F1329686F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290CBF69-D6CA-7FA4-2148-5B01F5233D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F30F8F33-E146-584B-B117-177763926F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5" name="Picture Placeholder 3">
            <a:extLst>
              <a:ext uri="{FF2B5EF4-FFF2-40B4-BE49-F238E27FC236}">
                <a16:creationId xmlns:a16="http://schemas.microsoft.com/office/drawing/2014/main" id="{93AD48AD-2E9D-CCFA-CC34-50B41218A9B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6" name="Text Placeholder 43">
            <a:extLst>
              <a:ext uri="{FF2B5EF4-FFF2-40B4-BE49-F238E27FC236}">
                <a16:creationId xmlns:a16="http://schemas.microsoft.com/office/drawing/2014/main" id="{3CFFEEC3-C7DF-AE66-30A4-4911FF001F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AF0EB9D8-DAFE-F2BB-AAEB-93E5A6FCF4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1" name="Text Placeholder 43">
            <a:extLst>
              <a:ext uri="{FF2B5EF4-FFF2-40B4-BE49-F238E27FC236}">
                <a16:creationId xmlns:a16="http://schemas.microsoft.com/office/drawing/2014/main" id="{8150DEEE-F1C8-412C-9A41-9C6A1510A4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532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C0E9FEFA-5AB3-30A2-24C9-3AC8326327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532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7FA20DE0-E4E7-6C95-C8AA-55B9BE2AE5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545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5" name="Text Placeholder 43">
            <a:extLst>
              <a:ext uri="{FF2B5EF4-FFF2-40B4-BE49-F238E27FC236}">
                <a16:creationId xmlns:a16="http://schemas.microsoft.com/office/drawing/2014/main" id="{BC1BB4AA-BCDE-6809-1034-93EE2784F5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545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A4B36-92F3-CCD6-D942-4A1C8BE3C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264521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53725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2E005BC1-0A00-6A3F-9AB9-2090FB403C5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5998" y="2016000"/>
            <a:ext cx="5255944" cy="301878"/>
          </a:xfrm>
        </p:spPr>
        <p:txBody>
          <a:bodyPr>
            <a:noAutofit/>
          </a:bodyPr>
          <a:lstStyle>
            <a:lvl1pPr marL="0" indent="0" rtl="0">
              <a:lnSpc>
                <a:spcPct val="120000"/>
              </a:lnSpc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5998" y="1520825"/>
            <a:ext cx="525594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BE14B7E-1369-C17A-8857-D645DEE0EC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5998" y="2847527"/>
            <a:ext cx="5255944" cy="113966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Company address on three lines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55998" y="4535936"/>
            <a:ext cx="5255944" cy="189185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E503F-5E60-20CF-7913-904004C1FF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4707283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57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55491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5AC5C679-4332-8618-78DC-64B8D16861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44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16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44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2000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916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1658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146B3A-75B7-5620-B3DF-822D076AD0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93298722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6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30139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1999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1999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0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6100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D97310F-BF77-3052-7D5F-521AE85495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813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0A03D3B0-D87F-65E2-20D2-2E3D4FC53E1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AC0C46D-924E-6086-ABF8-9C7B8618C2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78813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E75E8A5-8070-B311-99AA-D3C4B3C392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8813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BE829B-D1F1-110E-2A2D-99BA9886B4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0717659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9" pos="740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78A19-538B-0615-BD21-B3941BFC8B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E611F8-D5F2-4108-1297-FDA43E4CB1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E407B-A51C-3FF5-ED18-DEE16730A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EF488-6B21-4DF9-89F5-9EBAF21D9CB8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E46F-EB4C-8F35-E6BD-B3167DAAD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3255B-BB8F-BE2A-3DEF-2995AF98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24C1E-5CE2-4390-AEDA-B9E289C7C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764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E32CE-0AD5-8B0E-C2F6-E20EBBCB1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03529-0F1C-5C5E-0070-40825FA19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51BF9-5965-1B7E-B852-E949B18E4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EF488-6B21-4DF9-89F5-9EBAF21D9CB8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2EE7E-A840-5D6F-30C7-1DB80BC03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8739A-E717-6F40-B55B-282AB0DE9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24C1E-5CE2-4390-AEDA-B9E289C7C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880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34605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530000"/>
            <a:ext cx="5232000" cy="4896000"/>
          </a:xfrm>
        </p:spPr>
        <p:txBody>
          <a:bodyPr anchor="t"/>
          <a:lstStyle>
            <a:lvl1pPr marL="625475" indent="-625475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625475" indent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114092815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8" orient="horz" pos="692" userDrawn="1">
          <p15:clr>
            <a:srgbClr val="FBAE40"/>
          </p15:clr>
        </p15:guide>
        <p15:guide id="9" pos="270" userDrawn="1">
          <p15:clr>
            <a:srgbClr val="FBAE40"/>
          </p15:clr>
        </p15:guide>
        <p15:guide id="10" pos="3839" userDrawn="1">
          <p15:clr>
            <a:srgbClr val="FBAE40"/>
          </p15:clr>
        </p15:guide>
        <p15:guide id="11" orient="horz" pos="4047" userDrawn="1">
          <p15:clr>
            <a:srgbClr val="FBAE40"/>
          </p15:clr>
        </p15:guide>
        <p15:guide id="12" orient="horz" pos="963" userDrawn="1">
          <p15:clr>
            <a:srgbClr val="FBAE40"/>
          </p15:clr>
        </p15:guide>
        <p15:guide id="13" pos="356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23631067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1528763"/>
            <a:ext cx="11329200" cy="489902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8737973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587"/>
            <a:ext cx="113292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11329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69886104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50059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5447999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447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2000" y="2160587"/>
            <a:ext cx="5449788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2000" y="1530000"/>
            <a:ext cx="5449788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93578478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963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1359" userDrawn="1">
          <p15:clr>
            <a:srgbClr val="FBAE40"/>
          </p15:clr>
        </p15:guide>
        <p15:guide id="21" pos="3974" userDrawn="1">
          <p15:clr>
            <a:srgbClr val="FBAE40"/>
          </p15:clr>
        </p15:guide>
        <p15:guide id="22" pos="370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28247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9897899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210" userDrawn="1">
          <p15:clr>
            <a:srgbClr val="FBAE40"/>
          </p15:clr>
        </p15:guide>
        <p15:guide id="24" pos="4940" userDrawn="1">
          <p15:clr>
            <a:srgbClr val="FBAE40"/>
          </p15:clr>
        </p15:guide>
        <p15:guide id="25" pos="2740" userDrawn="1">
          <p15:clr>
            <a:srgbClr val="FBAE40"/>
          </p15:clr>
        </p15:guide>
        <p15:guide id="26" pos="247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3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oleObject" Target="../embeddings/oleObject1.bin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075058B-0DA5-BCC2-2884-A3AA6637B8D8}"/>
              </a:ext>
            </a:extLst>
          </p:cNvPr>
          <p:cNvGraphicFramePr>
            <a:graphicFrameLocks noChangeAspect="1"/>
          </p:cNvGraphicFramePr>
          <p:nvPr>
            <p:custDataLst>
              <p:tags r:id="rId29"/>
            </p:custDataLst>
            <p:extLst>
              <p:ext uri="{D42A27DB-BD31-4B8C-83A1-F6EECF244321}">
                <p14:modId xmlns:p14="http://schemas.microsoft.com/office/powerpoint/2010/main" val="21007809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0" imgW="306" imgH="306" progId="TCLayout.ActiveDocument.1">
                  <p:embed/>
                </p:oleObj>
              </mc:Choice>
              <mc:Fallback>
                <p:oleObj name="think-cell Slide" r:id="rId30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075058B-0DA5-BCC2-2884-A3AA6637B8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2B6DD6-B6DA-4A3B-AA01-32E0D792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B469-A741-AADC-88BD-759DB5D44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D0CF3-0723-425A-205C-484322D63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rtl="0">
              <a:defRPr sz="1000">
                <a:solidFill>
                  <a:schemeClr val="bg2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331C2-6712-205D-6768-F1C229CF0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 rtl="0">
              <a:defRPr sz="1000">
                <a:solidFill>
                  <a:schemeClr val="bg2"/>
                </a:solidFill>
              </a:defRPr>
            </a:lvl1pPr>
          </a:lstStyle>
          <a:p>
            <a:fld id="{97B27895-1833-42C6-927E-7C9AD7EEEA97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85608BD-05B9-34D2-34A7-A5AF7917B1E7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1021614" y="352800"/>
            <a:ext cx="738385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7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706" r:id="rId5"/>
    <p:sldLayoutId id="2147483709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7" r:id="rId24"/>
    <p:sldLayoutId id="2147483708" r:id="rId25"/>
    <p:sldLayoutId id="2147483710" r:id="rId26"/>
    <p:sldLayoutId id="2147483711" r:id="rId27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Relationship Id="rId4" Type="http://schemas.openxmlformats.org/officeDocument/2006/relationships/comments" Target="../comments/commen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5" Type="http://schemas.openxmlformats.org/officeDocument/2006/relationships/comments" Target="../comments/comment5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5" Type="http://schemas.openxmlformats.org/officeDocument/2006/relationships/comments" Target="../comments/comment6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4" Type="http://schemas.openxmlformats.org/officeDocument/2006/relationships/comments" Target="../comments/commen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4" Type="http://schemas.openxmlformats.org/officeDocument/2006/relationships/comments" Target="../comments/commen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5" Type="http://schemas.openxmlformats.org/officeDocument/2006/relationships/comments" Target="../comments/comment9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5" Type="http://schemas.openxmlformats.org/officeDocument/2006/relationships/comments" Target="../comments/comment10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5" Type="http://schemas.openxmlformats.org/officeDocument/2006/relationships/comments" Target="../comments/comment11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5" Type="http://schemas.openxmlformats.org/officeDocument/2006/relationships/comments" Target="../comments/comment1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5" Type="http://schemas.openxmlformats.org/officeDocument/2006/relationships/comments" Target="../comments/comment13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5" Type="http://schemas.openxmlformats.org/officeDocument/2006/relationships/comments" Target="../comments/comment1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Relationship Id="rId4" Type="http://schemas.openxmlformats.org/officeDocument/2006/relationships/comments" Target="../comments/commen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5" Type="http://schemas.openxmlformats.org/officeDocument/2006/relationships/comments" Target="../comments/comment3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36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4DA68-C035-9EB1-8C02-F0E5AADDF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Mentee - Course Details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9D27C9-621F-643C-C71E-E1B111361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8849" y="1370012"/>
            <a:ext cx="6763151" cy="411797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66B558-9D44-952E-63D4-DC516C9FF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4152"/>
            <a:ext cx="5356735" cy="367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12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A6447-821D-1475-22DB-4F5FE4A39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and discuss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29B5134-4472-1922-91FB-873ECC785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36437" y="1013568"/>
            <a:ext cx="6989660" cy="526654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50DE4D-106D-E430-1493-C3EA5B4FC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43242"/>
            <a:ext cx="4627863" cy="489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85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3C098-62FC-091C-7F65-AF771750C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Mentee - Learning path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9E8C44-21BA-991E-E227-9E6B477AC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90" y="1393996"/>
            <a:ext cx="6601958" cy="445632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C115C2-D2CD-7242-A2FC-66F910CDA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26063"/>
            <a:ext cx="5567867" cy="33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491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6F40-0D57-7C67-358C-AB2F96B4F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Mentee - Dashboard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417AEA2-C412-8E96-7095-49E715390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574" y="855542"/>
            <a:ext cx="5797146" cy="5881688"/>
          </a:xfrm>
        </p:spPr>
      </p:pic>
    </p:spTree>
    <p:extLst>
      <p:ext uri="{BB962C8B-B14F-4D97-AF65-F5344CB8AC3E}">
        <p14:creationId xmlns:p14="http://schemas.microsoft.com/office/powerpoint/2010/main" val="178925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9EF8C-3BA5-F681-89B2-08880F3B8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Mentor - dashboard</a:t>
            </a:r>
            <a:br>
              <a:rPr lang="en-US" dirty="0"/>
            </a:b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D2C392A-61E4-B2E9-5930-8D8872FBB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065" y="687567"/>
            <a:ext cx="6920112" cy="6170433"/>
          </a:xfrm>
        </p:spPr>
      </p:pic>
    </p:spTree>
    <p:extLst>
      <p:ext uri="{BB962C8B-B14F-4D97-AF65-F5344CB8AC3E}">
        <p14:creationId xmlns:p14="http://schemas.microsoft.com/office/powerpoint/2010/main" val="1632285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76C33-E886-A2E4-6DFF-343B9E250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Mentor create course</a:t>
            </a:r>
            <a:br>
              <a:rPr lang="en-US" dirty="0"/>
            </a:b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547F5D1-B399-837B-9657-44631DEBAF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758" y="1364044"/>
            <a:ext cx="6325242" cy="430468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28BD27-58D7-9E52-026F-41FD940E4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95097"/>
            <a:ext cx="5134692" cy="56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11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05B8A-A77C-EEF0-E79C-50AED37A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Mentor create course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A19735-CCFF-CD44-DA1E-643180D924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942" y="1768524"/>
            <a:ext cx="6093677" cy="3639279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E368D0-5D95-7406-9679-CDD947701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98000"/>
            <a:ext cx="5134692" cy="56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0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7CC0B-3B62-8292-C225-6D37F9EAE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Mentor – create section quiz</a:t>
            </a:r>
            <a:br>
              <a:rPr lang="en-US" dirty="0"/>
            </a:b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C2F8819-7953-113F-2120-63C583827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99519" y="976312"/>
            <a:ext cx="5195025" cy="490537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F08EB8-370B-033F-F5B7-A0CEFF075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76312"/>
            <a:ext cx="5534797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39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4F4EE-7EA5-4A72-33C9-21D801066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Mentor – create section quiz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F7748D7-3C83-AACC-FE3E-29A9CF38AF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53122" y="877441"/>
            <a:ext cx="4385742" cy="59805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8DB7E4-67E5-9908-089F-84823A9C5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10" y="1098000"/>
            <a:ext cx="5534797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431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65812-B5FA-5A8F-3961-0AD86F962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- dashboard</a:t>
            </a:r>
            <a:br>
              <a:rPr lang="en-US" dirty="0"/>
            </a:b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C218671-B29B-9E5A-71A2-130540DF9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83" y="1901368"/>
            <a:ext cx="5876917" cy="3877132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274402-59F8-98ED-4CAE-CF4D0082CD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873125"/>
            <a:ext cx="6262326" cy="4905375"/>
          </a:xfrm>
        </p:spPr>
      </p:pic>
    </p:spTree>
    <p:extLst>
      <p:ext uri="{BB962C8B-B14F-4D97-AF65-F5344CB8AC3E}">
        <p14:creationId xmlns:p14="http://schemas.microsoft.com/office/powerpoint/2010/main" val="622878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E592E-ED8B-C61D-7491-A81D925D0A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5360" y="4404360"/>
            <a:ext cx="10774680" cy="708659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MentorHub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LMS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Subsystem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B5DA4E-A873-6EE3-B960-F4E27656A4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2040" y="5204460"/>
            <a:ext cx="9585960" cy="555540"/>
          </a:xfrm>
        </p:spPr>
        <p:txBody>
          <a:bodyPr/>
          <a:lstStyle/>
          <a:p>
            <a:pPr algn="l"/>
            <a:r>
              <a:rPr lang="en-GB" dirty="0"/>
              <a:t>Khoa Nguyen</a:t>
            </a:r>
          </a:p>
        </p:txBody>
      </p:sp>
      <p:pic>
        <p:nvPicPr>
          <p:cNvPr id="4" name="Picture Placeholder 5" descr="Blurry close-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A94261E5-A4C9-67D9-3770-DA6219473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>
          <a:xfrm>
            <a:off x="0" y="1098000"/>
            <a:ext cx="12192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93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0C3F-EB2B-ECDB-D5CC-FEFA24EAC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6858000"/>
          </a:xfrm>
        </p:spPr>
        <p:txBody>
          <a:bodyPr/>
          <a:lstStyle/>
          <a:p>
            <a:pPr algn="ctr"/>
            <a:r>
              <a:rPr lang="en-US" dirty="0"/>
              <a:t>Question and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53232-AD24-041F-489E-4E68A5187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5008605"/>
            <a:ext cx="11328000" cy="141739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156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48E77-68B3-4540-C68F-78A270133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6858000"/>
          </a:xfrm>
        </p:spPr>
        <p:txBody>
          <a:bodyPr/>
          <a:lstStyle/>
          <a:p>
            <a:pPr algn="ctr"/>
            <a:r>
              <a:rPr lang="en-US" dirty="0"/>
              <a:t>Thanks for watching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045AA-120A-3CCF-4CC8-6B5F7E37E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5346357"/>
            <a:ext cx="11328000" cy="107964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97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5621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AEEFD-4793-0F8C-EB13-E710D9D38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87A6C-9322-5702-C2EF-9B3AACC8A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Mind map</a:t>
            </a:r>
          </a:p>
          <a:p>
            <a:r>
              <a:rPr lang="en-US" dirty="0" err="1"/>
              <a:t>Usecase</a:t>
            </a:r>
            <a:r>
              <a:rPr lang="en-US" dirty="0"/>
              <a:t> Diagram</a:t>
            </a:r>
          </a:p>
          <a:p>
            <a:r>
              <a:rPr lang="en-US" dirty="0"/>
              <a:t>UX UI Design / Database</a:t>
            </a:r>
          </a:p>
          <a:p>
            <a:r>
              <a:rPr lang="en-US" dirty="0"/>
              <a:t>Q&amp;A</a:t>
            </a:r>
          </a:p>
          <a:p>
            <a:endParaRPr lang="en-US" dirty="0"/>
          </a:p>
        </p:txBody>
      </p:sp>
      <p:pic>
        <p:nvPicPr>
          <p:cNvPr id="7" name="Picture Placeholder 5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D5F91C04-B75B-0D6B-83A6-B5DB25748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1" r="14691"/>
          <a:stretch>
            <a:fillRect/>
          </a:stretch>
        </p:blipFill>
        <p:spPr>
          <a:xfrm>
            <a:off x="6096000" y="1121294"/>
            <a:ext cx="6096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147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9D90E-67C3-46B6-1990-20FB9BC05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Mentor Hub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FDF28FD-365E-F026-A160-6A2CB56AD3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005" y="1835855"/>
            <a:ext cx="11437989" cy="3752145"/>
          </a:xfrm>
        </p:spPr>
      </p:pic>
    </p:spTree>
    <p:extLst>
      <p:ext uri="{BB962C8B-B14F-4D97-AF65-F5344CB8AC3E}">
        <p14:creationId xmlns:p14="http://schemas.microsoft.com/office/powerpoint/2010/main" val="1498535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296E7-5C80-6626-390A-F03CB78EE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F1F8B6E-5EE9-677D-CC5A-4915ED81C5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81" y="1894883"/>
            <a:ext cx="11932837" cy="3289593"/>
          </a:xfrm>
        </p:spPr>
      </p:pic>
    </p:spTree>
    <p:extLst>
      <p:ext uri="{BB962C8B-B14F-4D97-AF65-F5344CB8AC3E}">
        <p14:creationId xmlns:p14="http://schemas.microsoft.com/office/powerpoint/2010/main" val="2797408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F73BE-FC53-4B2A-8B4C-7001B78B3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Usecase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A169F4F-41B7-4DAE-A6AE-9E3D9F251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379" y="264160"/>
            <a:ext cx="5472691" cy="6329680"/>
          </a:xfrm>
        </p:spPr>
      </p:pic>
    </p:spTree>
    <p:extLst>
      <p:ext uri="{BB962C8B-B14F-4D97-AF65-F5344CB8AC3E}">
        <p14:creationId xmlns:p14="http://schemas.microsoft.com/office/powerpoint/2010/main" val="2025640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95739-83EF-2A7C-AC71-D9D614FC8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0"/>
            <a:ext cx="4414320" cy="1098000"/>
          </a:xfrm>
        </p:spPr>
        <p:txBody>
          <a:bodyPr/>
          <a:lstStyle/>
          <a:p>
            <a:r>
              <a:rPr lang="en-US" dirty="0"/>
              <a:t>Mentee - Course Listing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D3A610-C6FE-2390-F651-D6F46F20E8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11520" y="1504584"/>
            <a:ext cx="6248400" cy="4387497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C8E5BE-90A3-D86D-23F2-B03DC0853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50039"/>
            <a:ext cx="5077534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025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E0A96-67CE-B92A-FFB0-996CE175F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Mentee - Course Listing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1BC78C1-817D-8A7C-6A06-69508E4EE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8528" y="1391427"/>
            <a:ext cx="6295252" cy="4562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788630-20C8-63B1-443A-41C00DE11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4300"/>
            <a:ext cx="5077534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233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F039C-FBB8-9019-3773-EF17BE992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Mentee - Course Details</a:t>
            </a:r>
            <a:br>
              <a:rPr lang="en-US" dirty="0"/>
            </a:b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0C5F339-042E-5A1C-C200-D961E8A6C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557" y="1098000"/>
            <a:ext cx="5837801" cy="490537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E870AC-3762-834B-5E06-F76D3AE04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64448"/>
            <a:ext cx="5782482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4823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l" rtl="0">
          <a:spcAft>
            <a:spcPts val="600"/>
          </a:spcAft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noAutofit/>
      </a:bodyPr>
      <a:lstStyle>
        <a:defPPr marL="285750" indent="-285750" algn="l" rtl="0">
          <a:lnSpc>
            <a:spcPct val="120000"/>
          </a:lnSpc>
          <a:spcAft>
            <a:spcPts val="600"/>
          </a:spcAft>
          <a:buClr>
            <a:schemeClr val="tx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  <a:custClrLst>
    <a:custClr name="Custom Color 1">
      <a:srgbClr val="005194"/>
    </a:custClr>
    <a:custClr name="Custom Color 2">
      <a:srgbClr val="3374A9"/>
    </a:custClr>
    <a:custClr name="Custom Color 3">
      <a:srgbClr val="6697BF"/>
    </a:custClr>
    <a:custClr name="Custom Color 4">
      <a:srgbClr val="99B9D4"/>
    </a:custClr>
    <a:custClr name="BLANK">
      <a:srgbClr val="FFFFFF"/>
    </a:custClr>
    <a:custClr name="BLANK">
      <a:srgbClr val="FFFFFF"/>
    </a:custClr>
    <a:custClr name="Custom Color 7">
      <a:srgbClr val="F39800"/>
    </a:custClr>
    <a:custClr name="Custom Color 8">
      <a:srgbClr val="F5AD33"/>
    </a:custClr>
    <a:custClr name="Custom Color 9">
      <a:srgbClr val="F8C166"/>
    </a:custClr>
    <a:custClr name="Custom Color 10">
      <a:srgbClr val="FAD699"/>
    </a:custClr>
    <a:custClr name="Custom Color 11">
      <a:srgbClr val="005D39"/>
    </a:custClr>
    <a:custClr name="Custom Color 12">
      <a:srgbClr val="337D61"/>
    </a:custClr>
    <a:custClr name="Custom Color 13">
      <a:srgbClr val="669E88"/>
    </a:custClr>
    <a:custClr name="Custom Color 14">
      <a:srgbClr val="99BEB0"/>
    </a:custClr>
    <a:custClr name="BLANK">
      <a:srgbClr val="FFFFFF"/>
    </a:custClr>
    <a:custClr name="BLANK">
      <a:srgbClr val="FFFFFF"/>
    </a:custClr>
    <a:custClr name="Custom Color 17">
      <a:srgbClr val="5C154F"/>
    </a:custClr>
    <a:custClr name="Custom Color 18">
      <a:srgbClr val="7D4472"/>
    </a:custClr>
    <a:custClr name="Custom Color 19">
      <a:srgbClr val="9D7395"/>
    </a:custClr>
    <a:custClr name="Custom Color 20">
      <a:srgbClr val="BEA1B9"/>
    </a:custClr>
  </a:custClrLst>
  <a:extLst>
    <a:ext uri="{05A4C25C-085E-4340-85A3-A5531E510DB2}">
      <thm15:themeFamily xmlns:thm15="http://schemas.microsoft.com/office/thememl/2012/main" name="bbv template EN.potx" id="{9D85BB11-82AC-40C5-AB89-10825A534299}" vid="{E763B3D4-954F-486E-818A-381746290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89D6FEC8D34D4D9510463D759DD364" ma:contentTypeVersion="18" ma:contentTypeDescription="Create a new document." ma:contentTypeScope="" ma:versionID="3554442a8ab4924b11751f96199d6255">
  <xsd:schema xmlns:xsd="http://www.w3.org/2001/XMLSchema" xmlns:xs="http://www.w3.org/2001/XMLSchema" xmlns:p="http://schemas.microsoft.com/office/2006/metadata/properties" xmlns:ns2="680405e6-b67e-4188-afe9-1f6c4cc802d0" xmlns:ns3="5a0a5fd8-e554-4dec-ae9e-1a78583e7e41" targetNamespace="http://schemas.microsoft.com/office/2006/metadata/properties" ma:root="true" ma:fieldsID="61344ac0bc709610c06f61e2d106e724" ns2:_="" ns3:_="">
    <xsd:import namespace="680405e6-b67e-4188-afe9-1f6c4cc802d0"/>
    <xsd:import namespace="5a0a5fd8-e554-4dec-ae9e-1a78583e7e4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0405e6-b67e-4188-afe9-1f6c4cc802d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6bb97658-b20a-4042-a651-e28394847b4b}" ma:internalName="TaxCatchAll" ma:showField="CatchAllData" ma:web="680405e6-b67e-4188-afe9-1f6c4cc802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0a5fd8-e554-4dec-ae9e-1a78583e7e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c9124cb-9502-46c0-8e39-0e7eaae6555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a0a5fd8-e554-4dec-ae9e-1a78583e7e41">
      <Terms xmlns="http://schemas.microsoft.com/office/infopath/2007/PartnerControls"/>
    </lcf76f155ced4ddcb4097134ff3c332f>
    <TaxCatchAll xmlns="680405e6-b67e-4188-afe9-1f6c4cc802d0" xsi:nil="true"/>
  </documentManagement>
</p:properties>
</file>

<file path=customXml/itemProps1.xml><?xml version="1.0" encoding="utf-8"?>
<ds:datastoreItem xmlns:ds="http://schemas.openxmlformats.org/officeDocument/2006/customXml" ds:itemID="{E3CB484D-016C-43DE-886B-249507DD65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9B8CF79-7ADA-435D-8DBA-60E58E5DFF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0405e6-b67e-4188-afe9-1f6c4cc802d0"/>
    <ds:schemaRef ds:uri="5a0a5fd8-e554-4dec-ae9e-1a78583e7e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B0F42E2-0E6A-4852-8EA1-9F7D6F366003}">
  <ds:schemaRefs>
    <ds:schemaRef ds:uri="http://schemas.microsoft.com/office/2006/documentManagement/types"/>
    <ds:schemaRef ds:uri="http://www.w3.org/XML/1998/namespace"/>
    <ds:schemaRef ds:uri="http://schemas.microsoft.com/office/2006/metadata/properties"/>
    <ds:schemaRef ds:uri="680405e6-b67e-4188-afe9-1f6c4cc802d0"/>
    <ds:schemaRef ds:uri="http://purl.org/dc/elements/1.1/"/>
    <ds:schemaRef ds:uri="http://purl.org/dc/dcmitype/"/>
    <ds:schemaRef ds:uri="http://purl.org/dc/terms/"/>
    <ds:schemaRef ds:uri="5a0a5fd8-e554-4dec-ae9e-1a78583e7e41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bbv template EN</Template>
  <TotalTime>3795</TotalTime>
  <Words>1934</Words>
  <Application>Microsoft Office PowerPoint</Application>
  <PresentationFormat>Widescreen</PresentationFormat>
  <Paragraphs>79</Paragraphs>
  <Slides>22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bbv template EN</vt:lpstr>
      <vt:lpstr>think-cell Slide</vt:lpstr>
      <vt:lpstr>PowerPoint Presentation</vt:lpstr>
      <vt:lpstr>MentorHub - LMS Subsystem</vt:lpstr>
      <vt:lpstr>Agenda</vt:lpstr>
      <vt:lpstr>Mentor Hub</vt:lpstr>
      <vt:lpstr>LMS</vt:lpstr>
      <vt:lpstr>Usecase</vt:lpstr>
      <vt:lpstr>Mentee - Course Listing</vt:lpstr>
      <vt:lpstr>Mentee - Course Listing</vt:lpstr>
      <vt:lpstr>Mentee - Course Details </vt:lpstr>
      <vt:lpstr>Mentee - Course Details </vt:lpstr>
      <vt:lpstr>Study and discuss </vt:lpstr>
      <vt:lpstr>Mentee - Learning path </vt:lpstr>
      <vt:lpstr>Mentee - Dashboard</vt:lpstr>
      <vt:lpstr>Mentor - dashboard </vt:lpstr>
      <vt:lpstr>Mentor create course </vt:lpstr>
      <vt:lpstr>Mentor create course </vt:lpstr>
      <vt:lpstr>Mentor – create section quiz </vt:lpstr>
      <vt:lpstr>Mentor – create section quiz</vt:lpstr>
      <vt:lpstr>Admin - dashboard </vt:lpstr>
      <vt:lpstr>Question and Answer</vt:lpstr>
      <vt:lpstr>Thanks for watching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bbv Vietnam Presentation</dc:title>
  <dc:creator>Duong Trung Luu</dc:creator>
  <cp:lastModifiedBy>Nguyen Vo An Khoa</cp:lastModifiedBy>
  <cp:revision>89</cp:revision>
  <dcterms:created xsi:type="dcterms:W3CDTF">2023-03-02T06:20:39Z</dcterms:created>
  <dcterms:modified xsi:type="dcterms:W3CDTF">2024-07-08T03:25:18Z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0x0101004689D6FEC8D34D4D9510463D759DD364</vt:lpwstr>
  </property>
  <property fmtid="{D5CDD505-2E9C-101B-9397-08002B2CF9AE}" pid="3" name="MediaServiceImageTags">
    <vt:lpwstr/>
  </property>
</Properties>
</file>